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4" r:id="rId6"/>
    <p:sldId id="265" r:id="rId7"/>
    <p:sldId id="266" r:id="rId8"/>
    <p:sldId id="267" r:id="rId9"/>
    <p:sldId id="269" r:id="rId10"/>
    <p:sldId id="259" r:id="rId11"/>
    <p:sldId id="261" r:id="rId12"/>
    <p:sldId id="260" r:id="rId13"/>
    <p:sldId id="270" r:id="rId14"/>
    <p:sldId id="271" r:id="rId15"/>
    <p:sldId id="272" r:id="rId16"/>
    <p:sldId id="262" r:id="rId17"/>
    <p:sldId id="263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AE83A9-796F-47ED-B09C-20AA783204B1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C5DB03-951B-4D8A-B43B-CC7051AB65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5/59/GDP_nominal_per_capita_world_map_IMF_2008.pn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Goals &amp; Indicators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Price Stability</a:t>
            </a:r>
          </a:p>
          <a:p>
            <a:r>
              <a:rPr lang="en-US" dirty="0" smtClean="0"/>
              <a:t>Economic Growth</a:t>
            </a:r>
          </a:p>
          <a:p>
            <a:r>
              <a:rPr lang="en-US" dirty="0" smtClean="0"/>
              <a:t>Full 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Unemployment Rates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People who are looking for work who can not find it!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NOT</a:t>
            </a:r>
            <a:r>
              <a:rPr lang="en-US" altLang="en-US" dirty="0" smtClean="0"/>
              <a:t> stay at home parents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NOT</a:t>
            </a:r>
            <a:r>
              <a:rPr lang="en-US" altLang="en-US" dirty="0" smtClean="0"/>
              <a:t> institutionalized individuals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NOT</a:t>
            </a:r>
            <a:r>
              <a:rPr lang="en-US" altLang="en-US" dirty="0" smtClean="0"/>
              <a:t> people under 16 years of age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u="sng" dirty="0" smtClean="0">
                <a:solidFill>
                  <a:srgbClr val="FF0000"/>
                </a:solidFill>
              </a:rPr>
              <a:t>Less than 5% </a:t>
            </a:r>
            <a:r>
              <a:rPr lang="en-US" altLang="en-US" dirty="0" smtClean="0"/>
              <a:t>is generally considered a healthy economy</a:t>
            </a:r>
          </a:p>
        </p:txBody>
      </p:sp>
    </p:spTree>
    <p:extLst>
      <p:ext uri="{BB962C8B-B14F-4D97-AF65-F5344CB8AC3E}">
        <p14:creationId xmlns:p14="http://schemas.microsoft.com/office/powerpoint/2010/main" val="15928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Unemployment+Rate-2010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848600" cy="594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55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pperplate Gothic Bold" pitchFamily="34" charset="0"/>
              </a:rPr>
              <a:t>Types of Unemployment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800" u="sng" dirty="0" smtClean="0">
                <a:solidFill>
                  <a:srgbClr val="C00000"/>
                </a:solidFill>
                <a:latin typeface="Arial Rounded MT Bold" pitchFamily="34" charset="0"/>
              </a:rPr>
              <a:t>Frictional</a:t>
            </a:r>
          </a:p>
          <a:p>
            <a:pPr lvl="1" eaLnBrk="1" hangingPunct="1"/>
            <a:r>
              <a:rPr lang="en-US" altLang="en-US" sz="2400" dirty="0" smtClean="0">
                <a:latin typeface="Arial Rounded MT Bold" pitchFamily="34" charset="0"/>
              </a:rPr>
              <a:t>Always exists – changing jobs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C00000"/>
                </a:solidFill>
                <a:latin typeface="Arial Rounded MT Bold" pitchFamily="34" charset="0"/>
              </a:rPr>
              <a:t>Seasonal</a:t>
            </a:r>
          </a:p>
          <a:p>
            <a:pPr lvl="1" eaLnBrk="1" hangingPunct="1"/>
            <a:r>
              <a:rPr lang="en-US" altLang="en-US" sz="2400" dirty="0" smtClean="0">
                <a:latin typeface="Arial Rounded MT Bold" pitchFamily="34" charset="0"/>
              </a:rPr>
              <a:t>Jobs that exist at only certain times of year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C00000"/>
                </a:solidFill>
                <a:latin typeface="Arial Rounded MT Bold" pitchFamily="34" charset="0"/>
              </a:rPr>
              <a:t>Structural</a:t>
            </a:r>
          </a:p>
          <a:p>
            <a:pPr lvl="1" eaLnBrk="1" hangingPunct="1"/>
            <a:r>
              <a:rPr lang="en-US" altLang="en-US" sz="2400" dirty="0" smtClean="0">
                <a:latin typeface="Arial Rounded MT Bold" pitchFamily="34" charset="0"/>
              </a:rPr>
              <a:t>The economy changes and so do the jobs that people do!</a:t>
            </a:r>
          </a:p>
          <a:p>
            <a:pPr eaLnBrk="1" hangingPunct="1"/>
            <a:r>
              <a:rPr lang="en-US" altLang="en-US" sz="2800" u="sng" dirty="0" smtClean="0">
                <a:solidFill>
                  <a:srgbClr val="C00000"/>
                </a:solidFill>
                <a:latin typeface="Arial Rounded MT Bold" pitchFamily="34" charset="0"/>
              </a:rPr>
              <a:t>Cyclical</a:t>
            </a:r>
          </a:p>
          <a:p>
            <a:pPr lvl="1" eaLnBrk="1" hangingPunct="1"/>
            <a:r>
              <a:rPr lang="en-US" altLang="en-US" sz="2400" dirty="0" smtClean="0">
                <a:latin typeface="Arial Rounded MT Bold" pitchFamily="34" charset="0"/>
              </a:rPr>
              <a:t>Demand for workers increases and decreases with periods of recession and expansion</a:t>
            </a:r>
          </a:p>
        </p:txBody>
      </p:sp>
    </p:spTree>
    <p:extLst>
      <p:ext uri="{BB962C8B-B14F-4D97-AF65-F5344CB8AC3E}">
        <p14:creationId xmlns:p14="http://schemas.microsoft.com/office/powerpoint/2010/main" val="226951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fundamentalanalyst.com/wp-content/uploads/2009/06/us-unemployment-rate-may0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35" y="125413"/>
            <a:ext cx="9178332" cy="505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8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rchive.treasury.gov.au/documents/1328/images/graphic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3" y="762000"/>
            <a:ext cx="905428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2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Consumer Price Index - 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a </a:t>
            </a:r>
            <a:r>
              <a:rPr lang="en-US" dirty="0" smtClean="0">
                <a:solidFill>
                  <a:srgbClr val="C00000"/>
                </a:solidFill>
              </a:rPr>
              <a:t>price index</a:t>
            </a:r>
            <a:r>
              <a:rPr lang="en-US" dirty="0" smtClean="0">
                <a:solidFill>
                  <a:schemeClr val="bg1"/>
                </a:solidFill>
              </a:rPr>
              <a:t>, and specifically the </a:t>
            </a:r>
            <a:r>
              <a:rPr lang="en-US" dirty="0" smtClean="0">
                <a:solidFill>
                  <a:srgbClr val="C00000"/>
                </a:solidFill>
              </a:rPr>
              <a:t>Consumer Price Index</a:t>
            </a:r>
            <a:r>
              <a:rPr lang="en-US" dirty="0" smtClean="0">
                <a:solidFill>
                  <a:schemeClr val="bg1"/>
                </a:solidFill>
              </a:rPr>
              <a:t>?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How does the </a:t>
            </a:r>
            <a:r>
              <a:rPr lang="en-US" dirty="0" smtClean="0">
                <a:solidFill>
                  <a:srgbClr val="C00000"/>
                </a:solidFill>
              </a:rPr>
              <a:t>market basket </a:t>
            </a:r>
            <a:r>
              <a:rPr lang="en-US" dirty="0" smtClean="0">
                <a:solidFill>
                  <a:schemeClr val="bg1"/>
                </a:solidFill>
              </a:rPr>
              <a:t>help create this index?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Why, like the GDP, does price stability appear as a percent?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Consumer Price Index (CPI)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3581400" cy="4648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Market Basket </a:t>
            </a:r>
            <a:r>
              <a:rPr lang="en-US" altLang="en-US" sz="2800" dirty="0" smtClean="0"/>
              <a:t>of approximately 400 goods</a:t>
            </a:r>
          </a:p>
          <a:p>
            <a:pPr eaLnBrk="1" hangingPunct="1"/>
            <a:r>
              <a:rPr lang="en-US" altLang="en-US" sz="2800" dirty="0" smtClean="0"/>
              <a:t>Base price is compared to new price of index products </a:t>
            </a:r>
          </a:p>
          <a:p>
            <a:pPr eaLnBrk="1" hangingPunct="1"/>
            <a:r>
              <a:rPr lang="en-US" altLang="en-US" sz="2800" dirty="0" smtClean="0"/>
              <a:t>The </a:t>
            </a:r>
            <a:r>
              <a:rPr lang="en-US" altLang="en-US" sz="2800" dirty="0" smtClean="0">
                <a:solidFill>
                  <a:srgbClr val="FF0000"/>
                </a:solidFill>
              </a:rPr>
              <a:t>change</a:t>
            </a:r>
            <a:r>
              <a:rPr lang="en-US" altLang="en-US" sz="2800" dirty="0" smtClean="0"/>
              <a:t> is then presented in </a:t>
            </a:r>
            <a:r>
              <a:rPr lang="en-US" altLang="en-US" sz="2800" dirty="0" smtClean="0">
                <a:solidFill>
                  <a:srgbClr val="FF0000"/>
                </a:solidFill>
              </a:rPr>
              <a:t>% form</a:t>
            </a:r>
          </a:p>
        </p:txBody>
      </p:sp>
      <p:pic>
        <p:nvPicPr>
          <p:cNvPr id="19460" name="Picture 5" descr="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1752600"/>
            <a:ext cx="54483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5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Copperplate Gothic Bold" pitchFamily="34" charset="0"/>
              </a:rPr>
              <a:t>Types &amp; Causes of Inflation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 smtClean="0">
                <a:latin typeface="Arial Rounded MT Bold" pitchFamily="34" charset="0"/>
              </a:rPr>
              <a:t>Types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 Rounded MT Bold" pitchFamily="34" charset="0"/>
              </a:rPr>
              <a:t>1 – 3 % average healthy economy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 Rounded MT Bold" pitchFamily="34" charset="0"/>
              </a:rPr>
              <a:t>Over 5% problematic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 Rounded MT Bold" pitchFamily="34" charset="0"/>
              </a:rPr>
              <a:t>Core Inflation rate (excluding food and energy)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 smtClean="0">
                <a:latin typeface="Arial Rounded MT Bold" pitchFamily="34" charset="0"/>
              </a:rPr>
              <a:t>Hyperinflation (out of control</a:t>
            </a:r>
            <a:r>
              <a:rPr lang="en-US" altLang="en-US" sz="2400" dirty="0" smtClean="0">
                <a:latin typeface="Arial Rounded MT Bold" pitchFamily="34" charset="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 Rounded MT Bold" pitchFamily="34" charset="0"/>
              </a:rPr>
              <a:t>Stagflation (inflation and unemployment) </a:t>
            </a:r>
            <a:endParaRPr lang="en-US" altLang="en-US" sz="2400" dirty="0" smtClean="0">
              <a:latin typeface="Arial Rounded MT Bold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2400" dirty="0" smtClean="0">
              <a:latin typeface="Arial Rounded MT Bold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Arial Rounded MT Bold" pitchFamily="34" charset="0"/>
              </a:rPr>
              <a:t>Causes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u="sng" dirty="0" smtClean="0">
                <a:solidFill>
                  <a:srgbClr val="FF0000"/>
                </a:solidFill>
                <a:latin typeface="Arial Rounded MT Bold" pitchFamily="34" charset="0"/>
              </a:rPr>
              <a:t>Quantity Theory</a:t>
            </a:r>
            <a:r>
              <a:rPr lang="en-US" alt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altLang="en-US" sz="2400" dirty="0" smtClean="0">
                <a:latin typeface="Arial Rounded MT Bold" pitchFamily="34" charset="0"/>
              </a:rPr>
              <a:t>( Too much money in supply)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u="sng" dirty="0" smtClean="0">
                <a:solidFill>
                  <a:srgbClr val="FF0000"/>
                </a:solidFill>
                <a:latin typeface="Arial Rounded MT Bold" pitchFamily="34" charset="0"/>
              </a:rPr>
              <a:t>Demand – Pull Theory</a:t>
            </a:r>
            <a:r>
              <a:rPr lang="en-US" alt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altLang="en-US" sz="2400" dirty="0" smtClean="0">
                <a:latin typeface="Arial Rounded MT Bold" pitchFamily="34" charset="0"/>
              </a:rPr>
              <a:t>(demand exceeds supply of goods and services)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u="sng" dirty="0" smtClean="0">
                <a:solidFill>
                  <a:srgbClr val="FF0000"/>
                </a:solidFill>
                <a:latin typeface="Arial Rounded MT Bold" pitchFamily="34" charset="0"/>
              </a:rPr>
              <a:t>Cost - Push Theory</a:t>
            </a:r>
            <a:r>
              <a:rPr lang="en-US" alt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altLang="en-US" sz="2400" dirty="0" smtClean="0">
                <a:latin typeface="Arial Rounded MT Bold" pitchFamily="34" charset="0"/>
              </a:rPr>
              <a:t>(Increasing production costs passed on to consumers)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400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74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4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76400" y="1524000"/>
            <a:ext cx="6324600" cy="2819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600" dirty="0" smtClean="0">
                <a:solidFill>
                  <a:schemeClr val="tx1"/>
                </a:solidFill>
                <a:latin typeface="Copperplate Gothic Bold" pitchFamily="34" charset="0"/>
              </a:rPr>
              <a:t>how we know if we are meeting these goals?</a:t>
            </a:r>
            <a:r>
              <a:rPr lang="en-US" altLang="en-US" sz="4600" dirty="0" smtClean="0">
                <a:latin typeface="Copperplate Gothic Bold" pitchFamily="34" charset="0"/>
              </a:rPr>
              <a:t>?</a:t>
            </a:r>
          </a:p>
        </p:txBody>
      </p:sp>
      <p:sp>
        <p:nvSpPr>
          <p:cNvPr id="3" name="Down Arrow 2"/>
          <p:cNvSpPr>
            <a:spLocks noChangeArrowheads="1"/>
          </p:cNvSpPr>
          <p:nvPr/>
        </p:nvSpPr>
        <p:spPr bwMode="auto">
          <a:xfrm>
            <a:off x="1600200" y="4370614"/>
            <a:ext cx="6400800" cy="210638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Economic Indicators</a:t>
            </a:r>
          </a:p>
        </p:txBody>
      </p:sp>
    </p:spTree>
    <p:extLst>
      <p:ext uri="{BB962C8B-B14F-4D97-AF65-F5344CB8AC3E}">
        <p14:creationId xmlns:p14="http://schemas.microsoft.com/office/powerpoint/2010/main" val="178985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>
                <a:latin typeface="Copperplate Gothic Bold" pitchFamily="34" charset="0"/>
              </a:rPr>
              <a:t>Economic Indicators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latin typeface="Copperplate Gothic Bold" pitchFamily="34" charset="0"/>
              </a:rPr>
              <a:t>Unemployment rate</a:t>
            </a:r>
          </a:p>
          <a:p>
            <a:pPr eaLnBrk="1" hangingPunct="1"/>
            <a:endParaRPr lang="en-US" altLang="en-US" sz="3600" dirty="0" smtClean="0">
              <a:latin typeface="Copperplate Gothic Bold" pitchFamily="34" charset="0"/>
            </a:endParaRPr>
          </a:p>
          <a:p>
            <a:pPr eaLnBrk="1" hangingPunct="1"/>
            <a:r>
              <a:rPr lang="en-US" altLang="en-US" sz="3600" dirty="0" smtClean="0">
                <a:latin typeface="Copperplate Gothic Bold" pitchFamily="34" charset="0"/>
              </a:rPr>
              <a:t>Inflation rate</a:t>
            </a:r>
          </a:p>
          <a:p>
            <a:pPr lvl="1"/>
            <a:r>
              <a:rPr lang="en-US" altLang="en-US" sz="3200" dirty="0" smtClean="0">
                <a:latin typeface="Copperplate Gothic Bold" pitchFamily="34" charset="0"/>
              </a:rPr>
              <a:t>Consumer price index</a:t>
            </a:r>
          </a:p>
          <a:p>
            <a:pPr lvl="1"/>
            <a:endParaRPr lang="en-US" altLang="en-US" sz="3200" dirty="0" smtClean="0">
              <a:latin typeface="Copperplate Gothic Bold" pitchFamily="34" charset="0"/>
            </a:endParaRPr>
          </a:p>
          <a:p>
            <a:pPr eaLnBrk="1" hangingPunct="1"/>
            <a:r>
              <a:rPr lang="en-US" altLang="en-US" sz="3600" dirty="0" smtClean="0">
                <a:latin typeface="Copperplate Gothic Bold" pitchFamily="34" charset="0"/>
              </a:rPr>
              <a:t>Growth rate</a:t>
            </a:r>
          </a:p>
          <a:p>
            <a:pPr lvl="1"/>
            <a:r>
              <a:rPr lang="en-US" altLang="en-US" sz="3200" dirty="0" smtClean="0">
                <a:latin typeface="Copperplate Gothic Bold" pitchFamily="34" charset="0"/>
              </a:rPr>
              <a:t>Gross</a:t>
            </a:r>
            <a:r>
              <a:rPr lang="en-US" altLang="en-US" sz="4400" dirty="0" smtClean="0">
                <a:latin typeface="Copperplate Gothic Bold" pitchFamily="34" charset="0"/>
              </a:rPr>
              <a:t> </a:t>
            </a:r>
            <a:r>
              <a:rPr lang="en-US" altLang="en-US" sz="3200" dirty="0" smtClean="0">
                <a:latin typeface="Copperplate Gothic Bold" pitchFamily="34" charset="0"/>
              </a:rPr>
              <a:t>National / Domestic Product</a:t>
            </a:r>
          </a:p>
        </p:txBody>
      </p:sp>
    </p:spTree>
    <p:extLst>
      <p:ext uri="{BB962C8B-B14F-4D97-AF65-F5344CB8AC3E}">
        <p14:creationId xmlns:p14="http://schemas.microsoft.com/office/powerpoint/2010/main" val="288631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GNP or GDP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What is the difference between </a:t>
            </a:r>
            <a:r>
              <a:rPr lang="en-US" sz="3600" dirty="0" smtClean="0">
                <a:solidFill>
                  <a:srgbClr val="C00000"/>
                </a:solidFill>
              </a:rPr>
              <a:t>real GNP</a:t>
            </a:r>
            <a:r>
              <a:rPr lang="en-US" sz="3600" dirty="0" smtClean="0">
                <a:solidFill>
                  <a:schemeClr val="bg1"/>
                </a:solidFill>
              </a:rPr>
              <a:t> and </a:t>
            </a:r>
            <a:r>
              <a:rPr lang="en-US" sz="3600" dirty="0" smtClean="0">
                <a:solidFill>
                  <a:srgbClr val="C00000"/>
                </a:solidFill>
              </a:rPr>
              <a:t>nominal GNP</a:t>
            </a:r>
            <a:r>
              <a:rPr lang="en-US" sz="3600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Why does this measure often appear as a  </a:t>
            </a:r>
            <a:r>
              <a:rPr lang="en-US" sz="3600" dirty="0" smtClean="0">
                <a:solidFill>
                  <a:srgbClr val="C00000"/>
                </a:solidFill>
              </a:rPr>
              <a:t>GNP %</a:t>
            </a:r>
            <a:r>
              <a:rPr lang="en-US" sz="3600" dirty="0" smtClean="0">
                <a:solidFill>
                  <a:schemeClr val="bg1"/>
                </a:solidFill>
              </a:rPr>
              <a:t>?  Explain.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Why might </a:t>
            </a:r>
            <a:r>
              <a:rPr lang="en-US" sz="3600" dirty="0" smtClean="0">
                <a:solidFill>
                  <a:srgbClr val="C00000"/>
                </a:solidFill>
              </a:rPr>
              <a:t>per capita GNP </a:t>
            </a:r>
            <a:r>
              <a:rPr lang="en-US" sz="3600" dirty="0" smtClean="0">
                <a:solidFill>
                  <a:schemeClr val="bg1"/>
                </a:solidFill>
              </a:rPr>
              <a:t>be an important factor to consider?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</a:rPr>
              <a:t>Gross Domestic Product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0" y="1676400"/>
            <a:ext cx="36576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A measure of a country's overall </a:t>
            </a:r>
            <a:r>
              <a:rPr lang="en-US" altLang="en-US" sz="2400" u="sng" dirty="0" smtClean="0">
                <a:solidFill>
                  <a:srgbClr val="FF0000"/>
                </a:solidFill>
              </a:rPr>
              <a:t>economic output</a:t>
            </a:r>
            <a:r>
              <a:rPr lang="en-US" altLang="en-US" sz="2400" u="sng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It is the market value of all </a:t>
            </a:r>
            <a:r>
              <a:rPr lang="en-US" altLang="en-US" sz="2400" u="sng" dirty="0" smtClean="0">
                <a:solidFill>
                  <a:srgbClr val="FF0000"/>
                </a:solidFill>
              </a:rPr>
              <a:t>final goods </a:t>
            </a:r>
            <a:r>
              <a:rPr lang="en-US" altLang="en-US" sz="2400" dirty="0" smtClean="0"/>
              <a:t>and services made within the borders of a country in a year.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Measured by Quarters and compared -to calculate </a:t>
            </a:r>
            <a:r>
              <a:rPr lang="en-US" altLang="en-US" sz="2400" u="sng" dirty="0" smtClean="0">
                <a:solidFill>
                  <a:srgbClr val="C00000"/>
                </a:solidFill>
              </a:rPr>
              <a:t>growth rate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u="sng" dirty="0" smtClean="0">
                <a:solidFill>
                  <a:srgbClr val="C00000"/>
                </a:solidFill>
              </a:rPr>
              <a:t>Real vs Nominal</a:t>
            </a:r>
            <a:r>
              <a:rPr lang="en-US" altLang="en-US" sz="2400" dirty="0" smtClean="0"/>
              <a:t>: Does the stat account for inflation?</a:t>
            </a:r>
          </a:p>
        </p:txBody>
      </p:sp>
      <p:pic>
        <p:nvPicPr>
          <p:cNvPr id="21508" name="Picture 5" descr="gd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54102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1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811_em811_figure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8353425" cy="626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4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us-growth-26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9"/>
          <a:stretch>
            <a:fillRect/>
          </a:stretch>
        </p:blipFill>
        <p:spPr bwMode="auto">
          <a:xfrm>
            <a:off x="838200" y="533400"/>
            <a:ext cx="7696200" cy="613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4038600" y="1143000"/>
            <a:ext cx="2362200" cy="35814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400800" y="838200"/>
            <a:ext cx="201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RECESSION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79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File:GDP nominal per capita world map IMF 2008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3300"/>
            <a:ext cx="91440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2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Why doesn’t the </a:t>
            </a:r>
            <a:r>
              <a:rPr lang="en-US" dirty="0" smtClean="0">
                <a:solidFill>
                  <a:srgbClr val="C00000"/>
                </a:solidFill>
              </a:rPr>
              <a:t>employment rate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rgbClr val="C00000"/>
                </a:solidFill>
              </a:rPr>
              <a:t>unemployment rate </a:t>
            </a:r>
            <a:r>
              <a:rPr lang="en-US" dirty="0" smtClean="0">
                <a:solidFill>
                  <a:schemeClr val="bg1"/>
                </a:solidFill>
              </a:rPr>
              <a:t>always add up to 100</a:t>
            </a:r>
            <a:r>
              <a:rPr lang="en-US" dirty="0" smtClean="0">
                <a:solidFill>
                  <a:schemeClr val="bg1"/>
                </a:solidFill>
              </a:rPr>
              <a:t>%?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Why, and how is it possible that both the employment and unemployment rates have risen at certain period in the latter part of the 20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century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In general terms, how is unemployment calculated?  Why is 0% unemployment unrealistic?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418</TotalTime>
  <Words>422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Economic Goals &amp; Indicators</vt:lpstr>
      <vt:lpstr>how we know if we are meeting these goals??</vt:lpstr>
      <vt:lpstr>Economic Indicators</vt:lpstr>
      <vt:lpstr>GNP or GDP</vt:lpstr>
      <vt:lpstr>Gross Domestic Product</vt:lpstr>
      <vt:lpstr>PowerPoint Presentation</vt:lpstr>
      <vt:lpstr>PowerPoint Presentation</vt:lpstr>
      <vt:lpstr>PowerPoint Presentation</vt:lpstr>
      <vt:lpstr>Unemployment Rates</vt:lpstr>
      <vt:lpstr>Unemployment Rates</vt:lpstr>
      <vt:lpstr>PowerPoint Presentation</vt:lpstr>
      <vt:lpstr>Types of Unemployment</vt:lpstr>
      <vt:lpstr>PowerPoint Presentation</vt:lpstr>
      <vt:lpstr>PowerPoint Presentation</vt:lpstr>
      <vt:lpstr>Consumer Price Index - Inflation</vt:lpstr>
      <vt:lpstr>Consumer Price Index (CPI)</vt:lpstr>
      <vt:lpstr>Types &amp; Causes of Inflation</vt:lpstr>
      <vt:lpstr>PowerPoint Presentation</vt:lpstr>
    </vt:vector>
  </TitlesOfParts>
  <Company>South Orangetown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Goals &amp; Indicators</dc:title>
  <dc:creator>"%username%"</dc:creator>
  <cp:lastModifiedBy>"%username%"</cp:lastModifiedBy>
  <cp:revision>10</cp:revision>
  <dcterms:created xsi:type="dcterms:W3CDTF">2014-03-06T15:13:40Z</dcterms:created>
  <dcterms:modified xsi:type="dcterms:W3CDTF">2014-03-11T15:16:13Z</dcterms:modified>
</cp:coreProperties>
</file>