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1" r:id="rId6"/>
    <p:sldId id="263" r:id="rId7"/>
    <p:sldId id="260" r:id="rId8"/>
    <p:sldId id="264" r:id="rId9"/>
    <p:sldId id="259" r:id="rId10"/>
    <p:sldId id="265" r:id="rId11"/>
    <p:sldId id="266" r:id="rId12"/>
    <p:sldId id="267" r:id="rId13"/>
    <p:sldId id="286" r:id="rId14"/>
    <p:sldId id="268" r:id="rId15"/>
    <p:sldId id="278" r:id="rId16"/>
    <p:sldId id="279" r:id="rId17"/>
    <p:sldId id="269" r:id="rId18"/>
    <p:sldId id="270" r:id="rId19"/>
    <p:sldId id="272" r:id="rId20"/>
    <p:sldId id="277" r:id="rId21"/>
    <p:sldId id="280" r:id="rId22"/>
    <p:sldId id="273" r:id="rId23"/>
    <p:sldId id="276" r:id="rId24"/>
    <p:sldId id="271" r:id="rId25"/>
    <p:sldId id="281" r:id="rId26"/>
    <p:sldId id="282" r:id="rId27"/>
    <p:sldId id="283" r:id="rId28"/>
    <p:sldId id="275" r:id="rId29"/>
    <p:sldId id="284" r:id="rId30"/>
    <p:sldId id="285" r:id="rId31"/>
    <p:sldId id="288" r:id="rId32"/>
    <p:sldId id="290" r:id="rId33"/>
    <p:sldId id="287" r:id="rId34"/>
    <p:sldId id="293" r:id="rId35"/>
    <p:sldId id="289" r:id="rId36"/>
    <p:sldId id="292" r:id="rId37"/>
    <p:sldId id="291"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46880F-FF68-441D-83BB-5EA41F99E951}"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284809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6880F-FF68-441D-83BB-5EA41F99E951}"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5173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6880F-FF68-441D-83BB-5EA41F99E951}"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3413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6880F-FF68-441D-83BB-5EA41F99E951}"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351469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6880F-FF68-441D-83BB-5EA41F99E951}"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385501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46880F-FF68-441D-83BB-5EA41F99E951}"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27746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46880F-FF68-441D-83BB-5EA41F99E951}"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61692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46880F-FF68-441D-83BB-5EA41F99E951}"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418117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6880F-FF68-441D-83BB-5EA41F99E951}"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163815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6880F-FF68-441D-83BB-5EA41F99E951}"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347636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6880F-FF68-441D-83BB-5EA41F99E951}"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D209-7FD3-4AAC-B872-370890F8D017}" type="slidenum">
              <a:rPr lang="en-US" smtClean="0"/>
              <a:t>‹#›</a:t>
            </a:fld>
            <a:endParaRPr lang="en-US"/>
          </a:p>
        </p:txBody>
      </p:sp>
    </p:spTree>
    <p:extLst>
      <p:ext uri="{BB962C8B-B14F-4D97-AF65-F5344CB8AC3E}">
        <p14:creationId xmlns:p14="http://schemas.microsoft.com/office/powerpoint/2010/main" val="223756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6880F-FF68-441D-83BB-5EA41F99E951}" type="datetimeFigureOut">
              <a:rPr lang="en-US" smtClean="0"/>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0D209-7FD3-4AAC-B872-370890F8D017}" type="slidenum">
              <a:rPr lang="en-US" smtClean="0"/>
              <a:t>‹#›</a:t>
            </a:fld>
            <a:endParaRPr lang="en-US"/>
          </a:p>
        </p:txBody>
      </p:sp>
    </p:spTree>
    <p:extLst>
      <p:ext uri="{BB962C8B-B14F-4D97-AF65-F5344CB8AC3E}">
        <p14:creationId xmlns:p14="http://schemas.microsoft.com/office/powerpoint/2010/main" val="130269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9qoHbxgkXy-3zM&amp;tbnid=ru7ic9T-yj1TXM:&amp;ved=0CAUQjRw&amp;url=http://www.kommosconservancy.org/a-lakonian-minoan-shipwreck/&amp;ei=f_sPUYueJcSt0AHD04GABQ&amp;bvm=bv.41867550,d.dmQ&amp;psig=AFQjCNF2mYIFP4dDSkzacGQEr5hfwmeiNA&amp;ust=136008810368162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inoan.ppt"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mycenae%20Greece.pp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inoan.ppt"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mycenae%20Greece.pp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source=images&amp;cd=&amp;cad=rja&amp;docid=hL1qJNWzoB2aNM&amp;tbnid=Nuxz61vHiQiWyM:&amp;ved=0CAgQjRwwAA&amp;url=http://www.crystalinks.com/homer.html&amp;ei=szoJUZiTI8Wu0AH6poCYBQ&amp;psig=AFQjCNED2ZDpBur7klZNx1-eIzpZ_R4i3w&amp;ust=1359645747716407"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upload.wikimedia.org/wikipedia/commons/c/c1/Map_of_Assyria.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upload.wikimedia.org/wikipedia/commons/d/de/Map_greek_sanctuaries-en.sv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Xtn-BZH_xU0"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upload.wikimedia.org/wikipedia/commons/6/6f/Greek_Colonization.pn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persian%20pelop%20war%20slides.pp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eg"/><Relationship Id="rId12" Type="http://schemas.openxmlformats.org/officeDocument/2006/relationships/image" Target="../media/image30.jpeg"/><Relationship Id="rId2" Type="http://schemas.openxmlformats.org/officeDocument/2006/relationships/hyperlink" Target="http://www.google.com/url?sa=i&amp;source=images&amp;cd=&amp;cad=rja&amp;docid=QmHo36WVoI6upM&amp;tbnid=F7EnTVO2Ye4DpM:&amp;ved=0CAgQjRwwAA&amp;url=http://www.crystalinks.com/greekart.html&amp;ei=wUMRUdG6NciM0QH9pIHQCA&amp;psig=AFQjCNGU532an4nCaWFT8Jn9IgbS_l8VrQ&amp;ust=1360172353951807" TargetMode="External"/><Relationship Id="rId1" Type="http://schemas.openxmlformats.org/officeDocument/2006/relationships/slideLayout" Target="../slideLayouts/slideLayout6.xml"/><Relationship Id="rId6" Type="http://schemas.openxmlformats.org/officeDocument/2006/relationships/hyperlink" Target="http://www.google.com/url?sa=i&amp;rct=j&amp;q=&amp;esrc=s&amp;frm=1&amp;source=images&amp;cd=&amp;cad=rja&amp;docid=LUJdL3onQF5LFM&amp;tbnid=ZzAKyrb_ry51KM:&amp;ved=0CAUQjRw&amp;url=http://www.angelfire.com/hi5/interactive_learning/yr7greecefiles/Greek_Architecture2.htm&amp;ei=yjkRUe_kO6nf0gHzwIGYCQ&amp;bvm=bv.41867550,d.dmQ&amp;psig=AFQjCNH6poqBh74S1PPFr-74fXNFDBvjIw&amp;ust=1360169782423626" TargetMode="External"/><Relationship Id="rId11" Type="http://schemas.openxmlformats.org/officeDocument/2006/relationships/hyperlink" Target="http://www.google.com/url?sa=i&amp;rct=j&amp;q=&amp;esrc=s&amp;frm=1&amp;source=images&amp;cd=&amp;cad=rja&amp;docid=v89hlk2cAC2S6M&amp;tbnid=n2li4p_KwiOhYM:&amp;ved=0CAUQjRw&amp;url=http://in.reuters.com/article/2007/12/07/us-exhibitions-singapore-louvre-idINSP2160220071207&amp;ei=uEIRUeuIAoaH0QHhmYCACg&amp;bvm=bv.41867550,d.dmQ&amp;psig=AFQjCNE2h4kv3fQQHoWzONLgcYB6L3iQRQ&amp;ust=1360169941845544" TargetMode="External"/><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hyperlink" Target="http://www.google.com/url?sa=i&amp;rct=j&amp;q=&amp;esrc=s&amp;frm=1&amp;source=images&amp;cd=&amp;cad=rja&amp;docid=SzE26Y-JufJKoM&amp;tbnid=TcMm-7C5Ij34vM:&amp;ved=0CAUQjRw&amp;url=http://tlc.howstuffworks.com/family/parthenon-and-the-acropolis-landmark.htm&amp;ei=vTkRUYu1FOXi0gGy5ICQAg&amp;bvm=bv.41867550,d.dmQ&amp;psig=AFQjCNH6poqBh74S1PPFr-74fXNFDBvjIw&amp;ust=1360169782423626" TargetMode="External"/><Relationship Id="rId9" Type="http://schemas.openxmlformats.org/officeDocument/2006/relationships/hyperlink" Target="http://www.google.com/url?sa=i&amp;rct=j&amp;q=&amp;esrc=s&amp;frm=1&amp;source=images&amp;cd=&amp;cad=rja&amp;docid=z1MePQhWRZKdqM&amp;tbnid=Fb6yOyET7wZokM:&amp;ved=0CAUQjRw&amp;url=http://okolo.org/2011/02/17/egyptian-greek-masonic-and-washington-dc-architecture/&amp;ei=GToRUYcoyrzQAazWgKgG&amp;bvm=bv.41867550,d.dmQ&amp;psig=AFQjCNH6poqBh74S1PPFr-74fXNFDBvjIw&amp;ust=136016978242362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1.jpeg"/><Relationship Id="rId7" Type="http://schemas.openxmlformats.org/officeDocument/2006/relationships/hyperlink" Target="http://www.google.com/url?sa=i&amp;rct=j&amp;q=&amp;esrc=s&amp;frm=1&amp;source=images&amp;cd=&amp;cad=rja&amp;docid=AvQRmagjsc8LgM&amp;tbnid=GaoVnbZ_6-JQqM:&amp;ved=0CAUQjRw&amp;url=http://www.ceramicstoday.com/articles/ancient_greek_ceramics2_spare.htm&amp;ei=mjgRUauRDPDU0gHJ0YGoCw&amp;bvm=bv.41867550,d.dmQ&amp;psig=AFQjCNF7WkhCHZcePf0YrTCU8YWm3D7dqQ&amp;ust=1360169467104561" TargetMode="External"/><Relationship Id="rId2" Type="http://schemas.openxmlformats.org/officeDocument/2006/relationships/hyperlink" Target="http://www.google.com/url?sa=i&amp;source=images&amp;cd=&amp;cad=rja&amp;docid=OObmAzmODl_oNM&amp;tbnid=kaWXsp1qcAbqeM:&amp;ved=0CAgQjRwwAA&amp;url=http://www.arthistoryspot.com/2010/02/classical-greek-pottery/&amp;ei=sTgRUc7xB8Tj0QG90YHoCQ&amp;psig=AFQjCNGMDs80sowol9oy5CCuV4edjy4BoQ&amp;ust=1360169521185574" TargetMode="Externa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www.google.com/url?sa=i&amp;rct=j&amp;q=&amp;esrc=s&amp;frm=1&amp;source=images&amp;cd=&amp;cad=rja&amp;docid=ZACDle1uXxpU4M&amp;tbnid=kTmC3kdbVLsBBM:&amp;ved=0CAUQjRw&amp;url=http://teachingcompany.12.forumer.com/viewtopic.php?t=320&amp;ei=ZDgRUZDuG-Xr0QGNwYGwDA&amp;bvm=bv.41867550,d.dmQ&amp;psig=AFQjCNEWNwJuVg7E2pvK4-iCP_xrtYTKRQ&amp;ust=1360169372143143" TargetMode="External"/><Relationship Id="rId4" Type="http://schemas.openxmlformats.org/officeDocument/2006/relationships/image" Target="../media/image32.jpeg"/><Relationship Id="rId9"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Temple+of+Zeus+west+pediment+at+Olympia&amp;source=images&amp;cd=&amp;cad=rja&amp;docid=z4p-vNpnSKAi8M&amp;tbnid=CqJGbGpiWQV-qM:&amp;ved=&amp;url=http://www.trentu.ca/faculty/rfitzsimons/AHCL2200Y/LE%2011-03.htm&amp;ei=i1oSUa7zLKKT0QG17YFY&amp;bvm=bv.41934586,d.dmQ&amp;psig=AFQjCNFDpqQqo_IWrVVeIvnrsS9uhr7K3w&amp;ust=1360243724004695" TargetMode="Externa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hyperlink" Target="http://www.google.com/url?sa=i&amp;rct=j&amp;q=Temple+of+Zeus+west+pediment+at+Olympia&amp;source=images&amp;cd=&amp;cad=rja&amp;docid=EDeI4dzSMVh0XM&amp;tbnid=WB1YITjcs_OKEM:&amp;ved=0CAUQjRw&amp;url=http://www.mlahanas.de/Greeks/Arts/ApolloDelphi.htm&amp;ei=nVoSUd-8B8Li0QHd7oHwCA&amp;bvm=bv.41934586,d.dmQ&amp;psig=AFQjCNFDpqQqo_IWrVVeIvnrsS9uhr7K3w&amp;ust=136024372400469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ancient+greece+theater&amp;source=images&amp;cd=&amp;cad=rja&amp;docid=sPHGib4uIeXosM&amp;tbnid=-81wEjieK1SZFM:&amp;ved=0CAUQjRw&amp;url=http://artsedge.kennedy-center.org/interactives/greece/theater/playersProps.html&amp;ei=sl0SUbfMBau20AHzuYCIBw&amp;bvm=bv.41934586,d.dmQ&amp;psig=AFQjCNEKZgRZ0qash69w4K_8awPofTZQDQ&amp;ust=1360244384276927" TargetMode="Externa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chemeClr val="tx2">
                    <a:lumMod val="75000"/>
                  </a:schemeClr>
                </a:solidFill>
                <a:effectLst>
                  <a:outerShdw blurRad="38100" dist="38100" dir="2700000" algn="tl">
                    <a:srgbClr val="000000">
                      <a:alpha val="43137"/>
                    </a:srgbClr>
                  </a:outerShdw>
                </a:effectLst>
                <a:latin typeface="Colonna MT" pitchFamily="82" charset="0"/>
              </a:rPr>
              <a:t>Ancient Greece</a:t>
            </a:r>
            <a:endParaRPr lang="en-US" sz="8800" b="1" dirty="0">
              <a:solidFill>
                <a:schemeClr val="tx2">
                  <a:lumMod val="75000"/>
                </a:schemeClr>
              </a:solidFill>
              <a:effectLst>
                <a:outerShdw blurRad="38100" dist="38100" dir="2700000" algn="tl">
                  <a:srgbClr val="000000">
                    <a:alpha val="43137"/>
                  </a:srgbClr>
                </a:outerShdw>
              </a:effectLst>
              <a:latin typeface="Colonna MT" pitchFamily="82" charset="0"/>
            </a:endParaRPr>
          </a:p>
        </p:txBody>
      </p:sp>
      <p:sp>
        <p:nvSpPr>
          <p:cNvPr id="3" name="Subtitle 2"/>
          <p:cNvSpPr>
            <a:spLocks noGrp="1"/>
          </p:cNvSpPr>
          <p:nvPr>
            <p:ph type="subTitle" idx="1"/>
          </p:nvPr>
        </p:nvSpPr>
        <p:spPr>
          <a:xfrm>
            <a:off x="762000" y="3886200"/>
            <a:ext cx="7391400" cy="1752600"/>
          </a:xfrm>
        </p:spPr>
        <p:txBody>
          <a:bodyPr/>
          <a:lstStyle/>
          <a:p>
            <a:r>
              <a:rPr lang="en-US" b="1" i="1" dirty="0" smtClean="0">
                <a:effectLst>
                  <a:outerShdw blurRad="38100" dist="38100" dir="2700000" algn="tl">
                    <a:srgbClr val="000000">
                      <a:alpha val="43137"/>
                    </a:srgbClr>
                  </a:outerShdw>
                </a:effectLst>
              </a:rPr>
              <a:t>Origins –to Alexander’s Hellenistic Age</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8398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stellar" pitchFamily="18" charset="0"/>
              </a:rPr>
              <a:t>Geography</a:t>
            </a:r>
            <a:endParaRPr lang="en-US" b="1" dirty="0">
              <a:solidFill>
                <a:srgbClr val="FF0000"/>
              </a:solidFill>
              <a:effectLst>
                <a:outerShdw blurRad="38100" dist="38100" dir="2700000" algn="tl">
                  <a:srgbClr val="000000">
                    <a:alpha val="43137"/>
                  </a:srgbClr>
                </a:outerShdw>
              </a:effectLst>
              <a:latin typeface="Castellar"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Early Development Difficult </a:t>
            </a:r>
          </a:p>
          <a:p>
            <a:r>
              <a:rPr lang="en-US" dirty="0" smtClean="0"/>
              <a:t>Advantage: </a:t>
            </a:r>
            <a:r>
              <a:rPr lang="en-US" u="sng" dirty="0" smtClean="0"/>
              <a:t>Bodies </a:t>
            </a:r>
            <a:r>
              <a:rPr lang="en-US" u="sng" dirty="0"/>
              <a:t>of </a:t>
            </a:r>
            <a:r>
              <a:rPr lang="en-US" u="sng" dirty="0" smtClean="0"/>
              <a:t>Water</a:t>
            </a:r>
            <a:r>
              <a:rPr lang="en-US" dirty="0" smtClean="0"/>
              <a:t>, </a:t>
            </a:r>
            <a:r>
              <a:rPr lang="en-US" sz="2400" i="1" dirty="0" smtClean="0"/>
              <a:t>not a singular river system with fertile plains, </a:t>
            </a:r>
            <a:r>
              <a:rPr lang="en-US" dirty="0" smtClean="0"/>
              <a:t>and </a:t>
            </a:r>
            <a:r>
              <a:rPr lang="en-US" u="sng" dirty="0" smtClean="0"/>
              <a:t>Natural Harbors</a:t>
            </a:r>
          </a:p>
          <a:p>
            <a:pPr lvl="1"/>
            <a:r>
              <a:rPr lang="en-US" sz="2400" b="1" i="1" dirty="0" smtClean="0">
                <a:solidFill>
                  <a:schemeClr val="tx2"/>
                </a:solidFill>
                <a:effectLst>
                  <a:outerShdw blurRad="38100" dist="38100" dir="2700000" algn="tl">
                    <a:srgbClr val="000000">
                      <a:alpha val="43137"/>
                    </a:srgbClr>
                  </a:outerShdw>
                </a:effectLst>
              </a:rPr>
              <a:t>Mediterranean Sea</a:t>
            </a:r>
          </a:p>
          <a:p>
            <a:pPr lvl="1"/>
            <a:r>
              <a:rPr lang="en-US" sz="2400" b="1" i="1" dirty="0" smtClean="0">
                <a:solidFill>
                  <a:schemeClr val="tx2"/>
                </a:solidFill>
                <a:effectLst>
                  <a:outerShdw blurRad="38100" dist="38100" dir="2700000" algn="tl">
                    <a:srgbClr val="000000">
                      <a:alpha val="43137"/>
                    </a:srgbClr>
                  </a:outerShdw>
                </a:effectLst>
              </a:rPr>
              <a:t>Aegean Sea</a:t>
            </a:r>
          </a:p>
          <a:p>
            <a:pPr lvl="1"/>
            <a:endParaRPr lang="en-US" sz="2000" i="1" dirty="0"/>
          </a:p>
          <a:p>
            <a:r>
              <a:rPr lang="en-US" dirty="0" smtClean="0"/>
              <a:t>Political Impact: </a:t>
            </a:r>
            <a:r>
              <a:rPr lang="en-US" b="1" dirty="0" smtClean="0">
                <a:solidFill>
                  <a:schemeClr val="tx2"/>
                </a:solidFill>
                <a:effectLst>
                  <a:outerShdw blurRad="38100" dist="38100" dir="2700000" algn="tl">
                    <a:srgbClr val="000000">
                      <a:alpha val="43137"/>
                    </a:srgbClr>
                  </a:outerShdw>
                </a:effectLst>
              </a:rPr>
              <a:t>Balkan Mountains</a:t>
            </a:r>
            <a:r>
              <a:rPr lang="en-US" dirty="0" smtClean="0"/>
              <a:t>,</a:t>
            </a:r>
            <a:r>
              <a:rPr lang="en-US" sz="2400" i="1" dirty="0" smtClean="0"/>
              <a:t> not large enough to prevent development, but too imposing to allow for political unity</a:t>
            </a:r>
          </a:p>
          <a:p>
            <a:pPr lvl="1"/>
            <a:r>
              <a:rPr lang="en-US" sz="2400" b="1" i="1" dirty="0" smtClean="0">
                <a:solidFill>
                  <a:schemeClr val="tx2"/>
                </a:solidFill>
                <a:effectLst>
                  <a:outerShdw blurRad="38100" dist="38100" dir="2700000" algn="tl">
                    <a:srgbClr val="000000">
                      <a:alpha val="43137"/>
                    </a:srgbClr>
                  </a:outerShdw>
                </a:effectLst>
              </a:rPr>
              <a:t>City States: Polis</a:t>
            </a:r>
          </a:p>
        </p:txBody>
      </p:sp>
    </p:spTree>
    <p:extLst>
      <p:ext uri="{BB962C8B-B14F-4D97-AF65-F5344CB8AC3E}">
        <p14:creationId xmlns:p14="http://schemas.microsoft.com/office/powerpoint/2010/main" val="27499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chemeClr val="tx2"/>
                </a:solidFill>
                <a:latin typeface="Goudy Stout" pitchFamily="18" charset="0"/>
              </a:rPr>
              <a:t>Greek Identity:</a:t>
            </a:r>
            <a:br>
              <a:rPr lang="en-US" sz="3600" dirty="0" smtClean="0">
                <a:solidFill>
                  <a:schemeClr val="tx2"/>
                </a:solidFill>
                <a:latin typeface="Goudy Stout" pitchFamily="18" charset="0"/>
              </a:rPr>
            </a:br>
            <a:r>
              <a:rPr lang="en-US" sz="3600" b="1" i="1" dirty="0" smtClean="0">
                <a:effectLst>
                  <a:outerShdw blurRad="38100" dist="38100" dir="2700000" algn="tl">
                    <a:srgbClr val="000000">
                      <a:alpha val="43137"/>
                    </a:srgbClr>
                  </a:outerShdw>
                </a:effectLst>
              </a:rPr>
              <a:t>People </a:t>
            </a:r>
            <a:r>
              <a:rPr lang="en-US" sz="3600" b="1" i="1" dirty="0">
                <a:effectLst>
                  <a:outerShdw blurRad="38100" dist="38100" dir="2700000" algn="tl">
                    <a:srgbClr val="000000">
                      <a:alpha val="43137"/>
                    </a:srgbClr>
                  </a:outerShdw>
                </a:effectLst>
              </a:rPr>
              <a:t>of Hellas</a:t>
            </a:r>
            <a:br>
              <a:rPr lang="en-US" sz="3600" b="1" i="1" dirty="0">
                <a:effectLst>
                  <a:outerShdw blurRad="38100" dist="38100" dir="2700000" algn="tl">
                    <a:srgbClr val="000000">
                      <a:alpha val="43137"/>
                    </a:srgbClr>
                  </a:outerShdw>
                </a:effectLst>
              </a:rPr>
            </a:br>
            <a:endParaRPr lang="en-US" sz="3600" dirty="0">
              <a:solidFill>
                <a:schemeClr val="tx2"/>
              </a:solidFill>
              <a:latin typeface="Goudy Stout" pitchFamily="18" charset="0"/>
            </a:endParaRPr>
          </a:p>
        </p:txBody>
      </p:sp>
      <p:sp>
        <p:nvSpPr>
          <p:cNvPr id="5" name="Content Placeholder 4"/>
          <p:cNvSpPr>
            <a:spLocks noGrp="1"/>
          </p:cNvSpPr>
          <p:nvPr>
            <p:ph idx="1"/>
          </p:nvPr>
        </p:nvSpPr>
        <p:spPr>
          <a:xfrm>
            <a:off x="457200" y="1600200"/>
            <a:ext cx="8229600" cy="5029200"/>
          </a:xfrm>
        </p:spPr>
        <p:txBody>
          <a:bodyPr>
            <a:normAutofit lnSpcReduction="10000"/>
          </a:bodyPr>
          <a:lstStyle/>
          <a:p>
            <a:pPr marL="0" indent="0">
              <a:buNone/>
            </a:pPr>
            <a:r>
              <a:rPr lang="en-US" sz="2400" i="1" dirty="0" smtClean="0"/>
              <a:t>…the </a:t>
            </a:r>
            <a:r>
              <a:rPr lang="en-US" sz="2400" i="1" dirty="0"/>
              <a:t>concept of a nation (or national identity), </a:t>
            </a:r>
            <a:r>
              <a:rPr lang="en-US" sz="2400" i="1" dirty="0" smtClean="0"/>
              <a:t>..is </a:t>
            </a:r>
            <a:r>
              <a:rPr lang="en-US" sz="2400" i="1" dirty="0"/>
              <a:t>often defined in terms of common origin, ethnicity, or cultural </a:t>
            </a:r>
            <a:r>
              <a:rPr lang="en-US" sz="2400" i="1" dirty="0" smtClean="0"/>
              <a:t>ties</a:t>
            </a:r>
          </a:p>
          <a:p>
            <a:pPr marL="0" indent="0">
              <a:buNone/>
            </a:pPr>
            <a:endParaRPr lang="en-US" sz="2400" b="1" i="1" dirty="0">
              <a:effectLst>
                <a:outerShdw blurRad="38100" dist="38100" dir="2700000" algn="tl">
                  <a:srgbClr val="000000">
                    <a:alpha val="43137"/>
                  </a:srgbClr>
                </a:outerShdw>
              </a:effectLst>
            </a:endParaRPr>
          </a:p>
          <a:p>
            <a:pPr marL="0" indent="0">
              <a:buNone/>
            </a:pPr>
            <a:r>
              <a:rPr lang="en-US" sz="2400" b="1" i="1" dirty="0" smtClean="0">
                <a:effectLst>
                  <a:outerShdw blurRad="38100" dist="38100" dir="2700000" algn="tl">
                    <a:srgbClr val="000000">
                      <a:alpha val="43137"/>
                    </a:srgbClr>
                  </a:outerShdw>
                </a:effectLst>
              </a:rPr>
              <a:t>Early History of the Aegean Sea (before 800 </a:t>
            </a:r>
            <a:r>
              <a:rPr lang="en-US" sz="1600" b="1" i="1" dirty="0" smtClean="0">
                <a:effectLst>
                  <a:outerShdw blurRad="38100" dist="38100" dir="2700000" algn="tl">
                    <a:srgbClr val="000000">
                      <a:alpha val="43137"/>
                    </a:srgbClr>
                  </a:outerShdw>
                </a:effectLst>
              </a:rPr>
              <a:t>BCE</a:t>
            </a:r>
            <a:r>
              <a:rPr lang="en-US" sz="2400" b="1" i="1" dirty="0" smtClean="0">
                <a:effectLst>
                  <a:outerShdw blurRad="38100" dist="38100" dir="2700000" algn="tl">
                    <a:srgbClr val="000000">
                      <a:alpha val="43137"/>
                    </a:srgbClr>
                  </a:outerShdw>
                </a:effectLst>
              </a:rPr>
              <a:t>)</a:t>
            </a:r>
          </a:p>
          <a:p>
            <a:r>
              <a:rPr lang="en-US" sz="2400" b="1" i="1" dirty="0" smtClean="0">
                <a:effectLst>
                  <a:outerShdw blurRad="38100" dist="38100" dir="2700000" algn="tl">
                    <a:srgbClr val="000000">
                      <a:alpha val="43137"/>
                    </a:srgbClr>
                  </a:outerShdw>
                </a:effectLst>
              </a:rPr>
              <a:t>Piracy and lawlessness</a:t>
            </a:r>
          </a:p>
          <a:p>
            <a:r>
              <a:rPr lang="en-US" sz="2400" b="1" i="1" dirty="0">
                <a:effectLst>
                  <a:outerShdw blurRad="38100" dist="38100" dir="2700000" algn="tl">
                    <a:srgbClr val="000000">
                      <a:alpha val="43137"/>
                    </a:srgbClr>
                  </a:outerShdw>
                </a:effectLst>
                <a:hlinkClick r:id="rId2" action="ppaction://hlinksldjump"/>
              </a:rPr>
              <a:t>Centralization of political power for, and as a result of, prosperous trade (Crete, Urban development on </a:t>
            </a:r>
            <a:r>
              <a:rPr lang="en-US" sz="2400" b="1" i="1" dirty="0" smtClean="0">
                <a:effectLst>
                  <a:outerShdw blurRad="38100" dist="38100" dir="2700000" algn="tl">
                    <a:srgbClr val="000000">
                      <a:alpha val="43137"/>
                    </a:srgbClr>
                  </a:outerShdw>
                </a:effectLst>
                <a:hlinkClick r:id="rId2" action="ppaction://hlinksldjump"/>
              </a:rPr>
              <a:t>Balkan </a:t>
            </a:r>
            <a:r>
              <a:rPr lang="en-US" sz="2400" b="1" i="1" dirty="0">
                <a:effectLst>
                  <a:outerShdw blurRad="38100" dist="38100" dir="2700000" algn="tl">
                    <a:srgbClr val="000000">
                      <a:alpha val="43137"/>
                    </a:srgbClr>
                  </a:outerShdw>
                </a:effectLst>
                <a:hlinkClick r:id="rId2" action="ppaction://hlinksldjump"/>
              </a:rPr>
              <a:t>Coast and Islands)</a:t>
            </a:r>
            <a:endParaRPr lang="en-US" sz="2400" b="1" i="1" dirty="0">
              <a:effectLst>
                <a:outerShdw blurRad="38100" dist="38100" dir="2700000" algn="tl">
                  <a:srgbClr val="000000">
                    <a:alpha val="43137"/>
                  </a:srgbClr>
                </a:outerShdw>
              </a:effectLst>
            </a:endParaRPr>
          </a:p>
          <a:p>
            <a:r>
              <a:rPr lang="en-US" sz="2400" b="1" i="1" dirty="0" smtClean="0">
                <a:effectLst>
                  <a:outerShdw blurRad="38100" dist="38100" dir="2700000" algn="tl">
                    <a:srgbClr val="000000">
                      <a:alpha val="43137"/>
                    </a:srgbClr>
                  </a:outerShdw>
                </a:effectLst>
                <a:hlinkClick r:id="rId3" action="ppaction://hlinksldjump"/>
              </a:rPr>
              <a:t>Competing and cooperating trade-based civilizations</a:t>
            </a:r>
            <a:endParaRPr lang="en-US" sz="2400" b="1" i="1" dirty="0" smtClean="0">
              <a:effectLst>
                <a:outerShdw blurRad="38100" dist="38100" dir="2700000" algn="tl">
                  <a:srgbClr val="000000">
                    <a:alpha val="43137"/>
                  </a:srgbClr>
                </a:outerShdw>
              </a:effectLst>
            </a:endParaRPr>
          </a:p>
          <a:p>
            <a:pPr lvl="1"/>
            <a:r>
              <a:rPr lang="en-US" sz="2000" b="1" i="1" dirty="0" smtClean="0">
                <a:effectLst>
                  <a:outerShdw blurRad="38100" dist="38100" dir="2700000" algn="tl">
                    <a:srgbClr val="000000">
                      <a:alpha val="43137"/>
                    </a:srgbClr>
                  </a:outerShdw>
                </a:effectLst>
              </a:rPr>
              <a:t>Mycenaean and Minoan</a:t>
            </a:r>
          </a:p>
          <a:p>
            <a:r>
              <a:rPr lang="en-US" sz="2400" b="1" i="1" dirty="0" smtClean="0">
                <a:effectLst>
                  <a:outerShdw blurRad="38100" dist="38100" dir="2700000" algn="tl">
                    <a:srgbClr val="000000">
                      <a:alpha val="43137"/>
                    </a:srgbClr>
                  </a:outerShdw>
                </a:effectLst>
                <a:hlinkClick r:id="rId4" action="ppaction://hlinksldjump"/>
              </a:rPr>
              <a:t>Mycenaean Dominance and Conflict</a:t>
            </a:r>
            <a:endParaRPr lang="en-US" sz="2400" b="1" i="1" dirty="0">
              <a:effectLst>
                <a:outerShdw blurRad="38100" dist="38100" dir="2700000" algn="tl">
                  <a:srgbClr val="000000">
                    <a:alpha val="43137"/>
                  </a:srgbClr>
                </a:outerShdw>
              </a:effectLst>
            </a:endParaRPr>
          </a:p>
          <a:p>
            <a:r>
              <a:rPr lang="en-US" sz="2400" b="1" i="1" dirty="0" smtClean="0">
                <a:effectLst>
                  <a:outerShdw blurRad="38100" dist="38100" dir="2700000" algn="tl">
                    <a:srgbClr val="000000">
                      <a:alpha val="43137"/>
                    </a:srgbClr>
                  </a:outerShdw>
                </a:effectLst>
              </a:rPr>
              <a:t>Dark Age: Invasions from the north, so-called “Dorian Invasions”</a:t>
            </a:r>
          </a:p>
          <a:p>
            <a:pPr lvl="1"/>
            <a:endParaRPr lang="en-US" sz="2000" b="1" i="1" dirty="0" smtClean="0">
              <a:effectLst>
                <a:outerShdw blurRad="38100" dist="38100" dir="2700000" algn="tl">
                  <a:srgbClr val="000000">
                    <a:alpha val="43137"/>
                  </a:srgbClr>
                </a:outerShdw>
              </a:effectLst>
            </a:endParaRPr>
          </a:p>
          <a:p>
            <a:endParaRPr lang="en-US" sz="2400" b="1" i="1" dirty="0" smtClean="0">
              <a:effectLst>
                <a:outerShdw blurRad="38100" dist="38100" dir="2700000" algn="tl">
                  <a:srgbClr val="000000">
                    <a:alpha val="43137"/>
                  </a:srgbClr>
                </a:outerShdw>
              </a:effectLst>
            </a:endParaRPr>
          </a:p>
          <a:p>
            <a:endParaRPr lang="en-US" sz="2400" b="1" i="1" dirty="0" smtClean="0">
              <a:effectLst>
                <a:outerShdw blurRad="38100" dist="38100" dir="2700000" algn="tl">
                  <a:srgbClr val="000000">
                    <a:alpha val="43137"/>
                  </a:srgbClr>
                </a:outerShdw>
              </a:effectLst>
            </a:endParaRPr>
          </a:p>
          <a:p>
            <a:endParaRPr lang="en-US" sz="2400" b="1" i="1" dirty="0" smtClean="0">
              <a:effectLst>
                <a:outerShdw blurRad="38100" dist="38100" dir="2700000" algn="tl">
                  <a:srgbClr val="000000">
                    <a:alpha val="43137"/>
                  </a:srgbClr>
                </a:outerShdw>
              </a:effectLst>
            </a:endParaRPr>
          </a:p>
          <a:p>
            <a:pPr marL="400050" lvl="1" indent="0">
              <a:buNone/>
            </a:pPr>
            <a:endParaRPr lang="en-US" sz="2000" b="1" i="1" dirty="0" smtClean="0">
              <a:effectLst>
                <a:outerShdw blurRad="38100" dist="38100" dir="2700000" algn="tl">
                  <a:srgbClr val="000000">
                    <a:alpha val="43137"/>
                  </a:srgbClr>
                </a:outerShdw>
              </a:effectLst>
            </a:endParaRPr>
          </a:p>
          <a:p>
            <a:pPr marL="0" indent="0">
              <a:buNone/>
            </a:pPr>
            <a:endParaRPr lang="en-US" sz="2400" b="1" i="1" dirty="0" smtClean="0">
              <a:effectLst>
                <a:outerShdw blurRad="38100" dist="38100" dir="2700000" algn="tl">
                  <a:srgbClr val="000000">
                    <a:alpha val="43137"/>
                  </a:srgbClr>
                </a:outerShdw>
              </a:effectLst>
            </a:endParaRPr>
          </a:p>
          <a:p>
            <a:pPr marL="0" indent="0">
              <a:buNone/>
            </a:pP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1044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anim calcmode="lin" valueType="num">
                                      <p:cBhvr>
                                        <p:cTn id="3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1000"/>
                                        <p:tgtEl>
                                          <p:spTgt spid="5">
                                            <p:txEl>
                                              <p:pRg st="8" end="8"/>
                                            </p:txEl>
                                          </p:spTgt>
                                        </p:tgtEl>
                                      </p:cBhvr>
                                    </p:animEffect>
                                    <p:anim calcmode="lin" valueType="num">
                                      <p:cBhvr>
                                        <p:cTn id="4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map-Bronze Age"/>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247" t="1593" r="3462" b="11784"/>
          <a:stretch>
            <a:fillRect/>
          </a:stretch>
        </p:blipFill>
        <p:spPr bwMode="auto">
          <a:xfrm>
            <a:off x="676835" y="304800"/>
            <a:ext cx="799875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6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ommosconservancy.org/wp-content/uploads/2013/01/MinoanTradeRoutes1600-1400B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543800" cy="557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42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Mycenaean &amp; Minoan Civilizations"/>
          <p:cNvPicPr>
            <a:picLocks noChangeAspect="1" noChangeArrowheads="1"/>
          </p:cNvPicPr>
          <p:nvPr/>
        </p:nvPicPr>
        <p:blipFill>
          <a:blip r:embed="rId2">
            <a:lum contrast="6000"/>
            <a:extLst>
              <a:ext uri="{28A0092B-C50C-407E-A947-70E740481C1C}">
                <a14:useLocalDpi xmlns:a14="http://schemas.microsoft.com/office/drawing/2010/main" val="0"/>
              </a:ext>
            </a:extLst>
          </a:blip>
          <a:srcRect t="1340" r="1053"/>
          <a:stretch>
            <a:fillRect/>
          </a:stretch>
        </p:blipFill>
        <p:spPr bwMode="auto">
          <a:xfrm>
            <a:off x="1066800" y="990600"/>
            <a:ext cx="7162800" cy="561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6019800"/>
            <a:ext cx="1524000" cy="523220"/>
          </a:xfrm>
          <a:prstGeom prst="rect">
            <a:avLst/>
          </a:prstGeom>
          <a:solidFill>
            <a:schemeClr val="accent1">
              <a:lumMod val="40000"/>
              <a:lumOff val="60000"/>
              <a:alpha val="66000"/>
            </a:schemeClr>
          </a:solidFill>
        </p:spPr>
        <p:txBody>
          <a:bodyPr wrap="square" rtlCol="0">
            <a:spAutoFit/>
          </a:bodyPr>
          <a:lstStyle/>
          <a:p>
            <a:pPr algn="ctr"/>
            <a:r>
              <a:rPr lang="en-US" sz="2800" b="1" dirty="0" smtClean="0">
                <a:solidFill>
                  <a:schemeClr val="tx2"/>
                </a:solidFill>
                <a:effectLst>
                  <a:outerShdw blurRad="38100" dist="38100" dir="2700000" algn="tl">
                    <a:srgbClr val="000000">
                      <a:alpha val="43137"/>
                    </a:srgbClr>
                  </a:outerShdw>
                </a:effectLst>
                <a:hlinkClick r:id="rId3" action="ppaction://hlinkpres?slideindex=1&amp;slidetitle="/>
              </a:rPr>
              <a:t>MINOAN</a:t>
            </a:r>
            <a:endParaRPr lang="en-US" sz="2800" b="1" dirty="0">
              <a:solidFill>
                <a:schemeClr val="tx2"/>
              </a:solidFill>
              <a:effectLst>
                <a:outerShdw blurRad="38100" dist="38100" dir="2700000" algn="tl">
                  <a:srgbClr val="000000">
                    <a:alpha val="43137"/>
                  </a:srgbClr>
                </a:outerShdw>
              </a:effectLst>
            </a:endParaRPr>
          </a:p>
        </p:txBody>
      </p:sp>
      <p:sp>
        <p:nvSpPr>
          <p:cNvPr id="7" name="TextBox 6"/>
          <p:cNvSpPr txBox="1"/>
          <p:nvPr/>
        </p:nvSpPr>
        <p:spPr>
          <a:xfrm>
            <a:off x="1162468" y="1600200"/>
            <a:ext cx="2117118" cy="523220"/>
          </a:xfrm>
          <a:prstGeom prst="rect">
            <a:avLst/>
          </a:prstGeom>
          <a:solidFill>
            <a:schemeClr val="accent1">
              <a:lumMod val="40000"/>
              <a:lumOff val="60000"/>
              <a:alpha val="57000"/>
            </a:schemeClr>
          </a:solidFill>
        </p:spPr>
        <p:txBody>
          <a:bodyPr wrap="none" rtlCol="0">
            <a:spAutoFit/>
          </a:bodyPr>
          <a:lstStyle/>
          <a:p>
            <a:r>
              <a:rPr lang="en-US" sz="2800" b="1" u="sng" dirty="0" smtClean="0">
                <a:solidFill>
                  <a:srgbClr val="0070C0"/>
                </a:solidFill>
                <a:effectLst>
                  <a:outerShdw blurRad="38100" dist="38100" dir="2700000" algn="tl">
                    <a:srgbClr val="000000">
                      <a:alpha val="43137"/>
                    </a:srgbClr>
                  </a:outerShdw>
                </a:effectLst>
                <a:hlinkClick r:id="rId4" action="ppaction://hlinkpres?slideindex=1&amp;slidetitle="/>
              </a:rPr>
              <a:t>MYCENAEAN</a:t>
            </a:r>
            <a:endParaRPr lang="en-US" sz="28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0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redit: Faculty of Classics, University of Cam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5334000" cy="3000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Linear B: deciphered 1953</a:t>
            </a:r>
            <a:endParaRPr lang="en-US" dirty="0"/>
          </a:p>
        </p:txBody>
      </p:sp>
      <p:sp>
        <p:nvSpPr>
          <p:cNvPr id="3" name="TextBox 2"/>
          <p:cNvSpPr txBox="1"/>
          <p:nvPr/>
        </p:nvSpPr>
        <p:spPr>
          <a:xfrm>
            <a:off x="4114800" y="5486400"/>
            <a:ext cx="3048000" cy="584775"/>
          </a:xfrm>
          <a:prstGeom prst="rect">
            <a:avLst/>
          </a:prstGeom>
          <a:noFill/>
        </p:spPr>
        <p:txBody>
          <a:bodyPr wrap="square" rtlCol="0">
            <a:spAutoFit/>
          </a:bodyPr>
          <a:lstStyle/>
          <a:p>
            <a:r>
              <a:rPr lang="en-US" sz="3200" b="1" dirty="0"/>
              <a:t>Michael </a:t>
            </a:r>
            <a:r>
              <a:rPr lang="en-US" sz="3200" b="1" dirty="0" err="1"/>
              <a:t>Ventris</a:t>
            </a:r>
            <a:r>
              <a:rPr lang="en-US" sz="3200" b="1" dirty="0"/>
              <a:t> </a:t>
            </a:r>
            <a:endParaRPr lang="en-US" sz="3200" dirty="0"/>
          </a:p>
        </p:txBody>
      </p:sp>
    </p:spTree>
    <p:extLst>
      <p:ext uri="{BB962C8B-B14F-4D97-AF65-F5344CB8AC3E}">
        <p14:creationId xmlns:p14="http://schemas.microsoft.com/office/powerpoint/2010/main" val="4129779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Mycenaean &amp; Minoan Civilizations"/>
          <p:cNvPicPr>
            <a:picLocks noChangeAspect="1" noChangeArrowheads="1"/>
          </p:cNvPicPr>
          <p:nvPr/>
        </p:nvPicPr>
        <p:blipFill>
          <a:blip r:embed="rId2">
            <a:lum contrast="6000"/>
            <a:extLst>
              <a:ext uri="{28A0092B-C50C-407E-A947-70E740481C1C}">
                <a14:useLocalDpi xmlns:a14="http://schemas.microsoft.com/office/drawing/2010/main" val="0"/>
              </a:ext>
            </a:extLst>
          </a:blip>
          <a:srcRect t="1340" r="1053"/>
          <a:stretch>
            <a:fillRect/>
          </a:stretch>
        </p:blipFill>
        <p:spPr bwMode="auto">
          <a:xfrm>
            <a:off x="1066800" y="990600"/>
            <a:ext cx="7162800" cy="561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6019800"/>
            <a:ext cx="1524000" cy="523220"/>
          </a:xfrm>
          <a:prstGeom prst="rect">
            <a:avLst/>
          </a:prstGeom>
          <a:solidFill>
            <a:schemeClr val="accent1">
              <a:lumMod val="40000"/>
              <a:lumOff val="60000"/>
              <a:alpha val="66000"/>
            </a:schemeClr>
          </a:solidFill>
        </p:spPr>
        <p:txBody>
          <a:bodyPr wrap="square" rtlCol="0">
            <a:spAutoFit/>
          </a:bodyPr>
          <a:lstStyle/>
          <a:p>
            <a:pPr algn="ctr"/>
            <a:r>
              <a:rPr lang="en-US" sz="2800" b="1" dirty="0" smtClean="0">
                <a:solidFill>
                  <a:schemeClr val="tx2"/>
                </a:solidFill>
                <a:effectLst>
                  <a:outerShdw blurRad="38100" dist="38100" dir="2700000" algn="tl">
                    <a:srgbClr val="000000">
                      <a:alpha val="43137"/>
                    </a:srgbClr>
                  </a:outerShdw>
                </a:effectLst>
                <a:hlinkClick r:id="rId3" action="ppaction://hlinkpres?slideindex=1&amp;slidetitle="/>
              </a:rPr>
              <a:t>MINOAN</a:t>
            </a:r>
            <a:endParaRPr lang="en-US" sz="2800" b="1" dirty="0">
              <a:solidFill>
                <a:schemeClr val="tx2"/>
              </a:solidFill>
              <a:effectLst>
                <a:outerShdw blurRad="38100" dist="38100" dir="2700000" algn="tl">
                  <a:srgbClr val="000000">
                    <a:alpha val="43137"/>
                  </a:srgbClr>
                </a:outerShdw>
              </a:effectLst>
            </a:endParaRPr>
          </a:p>
        </p:txBody>
      </p:sp>
      <p:sp>
        <p:nvSpPr>
          <p:cNvPr id="7" name="TextBox 6"/>
          <p:cNvSpPr txBox="1"/>
          <p:nvPr/>
        </p:nvSpPr>
        <p:spPr>
          <a:xfrm>
            <a:off x="1162468" y="1600200"/>
            <a:ext cx="2117118" cy="523220"/>
          </a:xfrm>
          <a:prstGeom prst="rect">
            <a:avLst/>
          </a:prstGeom>
          <a:solidFill>
            <a:schemeClr val="accent1">
              <a:lumMod val="40000"/>
              <a:lumOff val="60000"/>
              <a:alpha val="57000"/>
            </a:schemeClr>
          </a:solidFill>
        </p:spPr>
        <p:txBody>
          <a:bodyPr wrap="none" rtlCol="0">
            <a:spAutoFit/>
          </a:bodyPr>
          <a:lstStyle/>
          <a:p>
            <a:r>
              <a:rPr lang="en-US" sz="2800" b="1" u="sng" dirty="0" smtClean="0">
                <a:solidFill>
                  <a:srgbClr val="0070C0"/>
                </a:solidFill>
                <a:effectLst>
                  <a:outerShdw blurRad="38100" dist="38100" dir="2700000" algn="tl">
                    <a:srgbClr val="000000">
                      <a:alpha val="43137"/>
                    </a:srgbClr>
                  </a:outerShdw>
                </a:effectLst>
                <a:hlinkClick r:id="rId4" action="ppaction://hlinkpres?slideindex=1&amp;slidetitle="/>
              </a:rPr>
              <a:t>MYCENAEAN</a:t>
            </a:r>
            <a:endParaRPr lang="en-US" sz="28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0937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ap-Trojan Wa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838200" y="1143000"/>
            <a:ext cx="755215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3" name="Rectangle 2"/>
          <p:cNvSpPr/>
          <p:nvPr/>
        </p:nvSpPr>
        <p:spPr>
          <a:xfrm>
            <a:off x="142833" y="76200"/>
            <a:ext cx="6299481"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Trojan War, </a:t>
            </a:r>
            <a:r>
              <a:rPr lang="en-US" sz="2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myth or history</a:t>
            </a:r>
            <a:endParaRPr lang="en-US" sz="66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endParaRPr>
          </a:p>
        </p:txBody>
      </p:sp>
      <p:sp>
        <p:nvSpPr>
          <p:cNvPr id="4" name="TextBox 3"/>
          <p:cNvSpPr txBox="1"/>
          <p:nvPr/>
        </p:nvSpPr>
        <p:spPr>
          <a:xfrm>
            <a:off x="6095379" y="6299139"/>
            <a:ext cx="2318070" cy="369332"/>
          </a:xfrm>
          <a:prstGeom prst="rect">
            <a:avLst/>
          </a:prstGeom>
          <a:noFill/>
        </p:spPr>
        <p:txBody>
          <a:bodyPr wrap="none" rtlCol="0">
            <a:spAutoFit/>
          </a:bodyPr>
          <a:lstStyle/>
          <a:p>
            <a:r>
              <a:rPr lang="en-US" dirty="0" smtClean="0"/>
              <a:t>Approx. 1194–1184 </a:t>
            </a:r>
            <a:r>
              <a:rPr lang="en-US" dirty="0"/>
              <a:t>BC</a:t>
            </a:r>
          </a:p>
        </p:txBody>
      </p:sp>
    </p:spTree>
    <p:extLst>
      <p:ext uri="{BB962C8B-B14F-4D97-AF65-F5344CB8AC3E}">
        <p14:creationId xmlns:p14="http://schemas.microsoft.com/office/powerpoint/2010/main" val="428733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brary.thinkquest.org/19300/media/i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4245"/>
            <a:ext cx="7620000" cy="5657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rystalinks.com/homers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0"/>
            <a:ext cx="43243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1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p-Turmoil in Aegean-1250-1100B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826654" y="1126836"/>
            <a:ext cx="770106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249810"/>
            <a:ext cx="718344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 Age: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period of transition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6683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Balkan Peninsul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391400" cy="615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6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Map of Assyri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620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6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latin typeface="Castellar" pitchFamily="18" charset="0"/>
              </a:rPr>
              <a:t>Political &amp; Cultural  Evolution</a:t>
            </a:r>
            <a:endParaRPr lang="en-US" b="1" dirty="0">
              <a:solidFill>
                <a:srgbClr val="0070C0"/>
              </a:solidFill>
              <a:effectLst>
                <a:outerShdw blurRad="38100" dist="38100" dir="2700000" algn="tl">
                  <a:srgbClr val="000000">
                    <a:alpha val="43137"/>
                  </a:srgbClr>
                </a:outerShdw>
              </a:effectLst>
              <a:latin typeface="Castellar" pitchFamily="18" charset="0"/>
            </a:endParaRPr>
          </a:p>
        </p:txBody>
      </p:sp>
      <p:sp>
        <p:nvSpPr>
          <p:cNvPr id="3" name="Content Placeholder 2"/>
          <p:cNvSpPr>
            <a:spLocks noGrp="1"/>
          </p:cNvSpPr>
          <p:nvPr>
            <p:ph idx="1"/>
          </p:nvPr>
        </p:nvSpPr>
        <p:spPr/>
        <p:txBody>
          <a:bodyPr/>
          <a:lstStyle/>
          <a:p>
            <a:pPr marL="0" indent="0">
              <a:buNone/>
            </a:pPr>
            <a:r>
              <a:rPr lang="en-US" dirty="0" smtClean="0"/>
              <a:t>Regular chaos inland and on the seas overtime gave rise to a more orderly expansion of trade, urbanization and orderly, hierarchal society.</a:t>
            </a:r>
          </a:p>
          <a:p>
            <a:endParaRPr lang="en-US" dirty="0" smtClean="0"/>
          </a:p>
          <a:p>
            <a:pPr marL="0" indent="0">
              <a:buNone/>
            </a:pPr>
            <a:r>
              <a:rPr lang="en-US" dirty="0" smtClean="0"/>
              <a:t>In the end, the people of the Balkans identified with one another through a </a:t>
            </a:r>
            <a:r>
              <a:rPr lang="en-US" dirty="0"/>
              <a:t>shared </a:t>
            </a:r>
            <a:r>
              <a:rPr lang="en-US" dirty="0" smtClean="0"/>
              <a:t>space and common history.</a:t>
            </a:r>
            <a:endParaRPr lang="en-US" dirty="0"/>
          </a:p>
        </p:txBody>
      </p:sp>
    </p:spTree>
    <p:extLst>
      <p:ext uri="{BB962C8B-B14F-4D97-AF65-F5344CB8AC3E}">
        <p14:creationId xmlns:p14="http://schemas.microsoft.com/office/powerpoint/2010/main" val="11609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b="1" dirty="0" smtClean="0">
                <a:effectLst>
                  <a:outerShdw blurRad="38100" dist="38100" dir="2700000" algn="tl">
                    <a:srgbClr val="000000">
                      <a:alpha val="43137"/>
                    </a:srgbClr>
                  </a:outerShdw>
                </a:effectLst>
              </a:rPr>
              <a:t>800 </a:t>
            </a:r>
            <a:r>
              <a:rPr lang="en-US" b="1" dirty="0" smtClean="0">
                <a:effectLst>
                  <a:outerShdw blurRad="38100" dist="38100" dir="2700000" algn="tl">
                    <a:srgbClr val="000000">
                      <a:alpha val="43137"/>
                    </a:srgbClr>
                  </a:outerShdw>
                </a:effectLst>
              </a:rPr>
              <a:t>BCE</a:t>
            </a:r>
            <a:r>
              <a:rPr lang="en-US" sz="4000" b="1" dirty="0" smtClean="0">
                <a:effectLst>
                  <a:outerShdw blurRad="38100" dist="38100" dir="2700000" algn="tl">
                    <a:srgbClr val="000000">
                      <a:alpha val="43137"/>
                    </a:srgbClr>
                  </a:outerShdw>
                </a:effectLst>
              </a:rPr>
              <a:t> – 480 </a:t>
            </a:r>
            <a:r>
              <a:rPr lang="en-US" b="1" dirty="0" smtClean="0">
                <a:effectLst>
                  <a:outerShdw blurRad="38100" dist="38100" dir="2700000" algn="tl">
                    <a:srgbClr val="000000">
                      <a:alpha val="43137"/>
                    </a:srgbClr>
                  </a:outerShdw>
                </a:effectLst>
              </a:rPr>
              <a:t>BCE</a:t>
            </a:r>
            <a:endParaRPr lang="en-US" b="1" dirty="0">
              <a:effectLst>
                <a:outerShdw blurRad="38100" dist="38100" dir="2700000" algn="tl">
                  <a:srgbClr val="000000">
                    <a:alpha val="43137"/>
                  </a:srgbClr>
                </a:outerShdw>
              </a:effectLst>
            </a:endParaRPr>
          </a:p>
        </p:txBody>
      </p:sp>
      <p:sp>
        <p:nvSpPr>
          <p:cNvPr id="4" name="Rectangle 3"/>
          <p:cNvSpPr/>
          <p:nvPr/>
        </p:nvSpPr>
        <p:spPr>
          <a:xfrm>
            <a:off x="541525" y="1600200"/>
            <a:ext cx="7812523" cy="156966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Archaic Greece</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35306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c/ca/Homeric_gree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789709"/>
            <a:ext cx="5569117"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200" dirty="0" smtClean="0"/>
              <a:t>Homer’s Greece, 		8</a:t>
            </a:r>
            <a:r>
              <a:rPr lang="en-US" sz="3200" baseline="30000" dirty="0" smtClean="0"/>
              <a:t>th</a:t>
            </a:r>
            <a:r>
              <a:rPr lang="en-US" sz="3200" dirty="0" smtClean="0"/>
              <a:t> C </a:t>
            </a:r>
            <a:r>
              <a:rPr lang="en-US" dirty="0" smtClean="0"/>
              <a:t>BCE</a:t>
            </a:r>
            <a:endParaRPr lang="en-US" dirty="0"/>
          </a:p>
        </p:txBody>
      </p:sp>
    </p:spTree>
    <p:extLst>
      <p:ext uri="{BB962C8B-B14F-4D97-AF65-F5344CB8AC3E}">
        <p14:creationId xmlns:p14="http://schemas.microsoft.com/office/powerpoint/2010/main" val="546883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Archaic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467600" cy="594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82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The Poleis: City States</a:t>
            </a:r>
            <a:endParaRPr lang="en-US" dirty="0">
              <a:solidFill>
                <a:srgbClr val="FF0000"/>
              </a:solidFill>
              <a:latin typeface="Algerian" pitchFamily="82" charset="0"/>
            </a:endParaRPr>
          </a:p>
        </p:txBody>
      </p:sp>
      <p:sp>
        <p:nvSpPr>
          <p:cNvPr id="3" name="Content Placeholder 2"/>
          <p:cNvSpPr>
            <a:spLocks noGrp="1"/>
          </p:cNvSpPr>
          <p:nvPr>
            <p:ph sz="half" idx="1"/>
          </p:nvPr>
        </p:nvSpPr>
        <p:spPr>
          <a:xfrm>
            <a:off x="457200" y="1600200"/>
            <a:ext cx="8458200" cy="4525963"/>
          </a:xfrm>
        </p:spPr>
        <p:txBody>
          <a:bodyPr/>
          <a:lstStyle/>
          <a:p>
            <a:r>
              <a:rPr lang="en-US" dirty="0" smtClean="0">
                <a:latin typeface="Albertus MT" pitchFamily="18" charset="0"/>
              </a:rPr>
              <a:t>Emerged from the ruin of the Mycenaean sites after the Dark Age </a:t>
            </a:r>
          </a:p>
          <a:p>
            <a:r>
              <a:rPr lang="en-US" dirty="0" smtClean="0">
                <a:latin typeface="Albertus MT" pitchFamily="18" charset="0"/>
              </a:rPr>
              <a:t>Common Language – spoken and written</a:t>
            </a:r>
          </a:p>
          <a:p>
            <a:pPr lvl="1"/>
            <a:r>
              <a:rPr lang="en-US" dirty="0" smtClean="0">
                <a:latin typeface="Albertus MT" pitchFamily="18" charset="0"/>
              </a:rPr>
              <a:t>Phoenician Alphabet</a:t>
            </a:r>
          </a:p>
          <a:p>
            <a:r>
              <a:rPr lang="en-US" dirty="0" smtClean="0">
                <a:latin typeface="Albertus MT" pitchFamily="18" charset="0"/>
              </a:rPr>
              <a:t>Common Polytheistic Religion</a:t>
            </a:r>
          </a:p>
          <a:p>
            <a:pPr lvl="1"/>
            <a:r>
              <a:rPr lang="en-US" dirty="0" smtClean="0">
                <a:latin typeface="Albertus MT" pitchFamily="18" charset="0"/>
              </a:rPr>
              <a:t>Myths</a:t>
            </a:r>
          </a:p>
          <a:p>
            <a:pPr lvl="1"/>
            <a:r>
              <a:rPr lang="en-US" dirty="0" smtClean="0">
                <a:latin typeface="Albertus MT" pitchFamily="18" charset="0"/>
              </a:rPr>
              <a:t>Delphi - oracles</a:t>
            </a:r>
          </a:p>
          <a:p>
            <a:pPr lvl="1"/>
            <a:r>
              <a:rPr lang="en-US" dirty="0" smtClean="0">
                <a:latin typeface="Albertus MT" pitchFamily="18" charset="0"/>
              </a:rPr>
              <a:t>No organized, recognized priestly class</a:t>
            </a:r>
          </a:p>
          <a:p>
            <a:endParaRPr lang="en-US" dirty="0"/>
          </a:p>
        </p:txBody>
      </p:sp>
    </p:spTree>
    <p:extLst>
      <p:ext uri="{BB962C8B-B14F-4D97-AF65-F5344CB8AC3E}">
        <p14:creationId xmlns:p14="http://schemas.microsoft.com/office/powerpoint/2010/main" val="364953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p greek sanctuaries-e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4091"/>
            <a:ext cx="7839075" cy="62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6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pPr algn="l"/>
            <a:r>
              <a:rPr lang="en-US" b="1" i="1" dirty="0" smtClean="0">
                <a:effectLst>
                  <a:outerShdw blurRad="38100" dist="38100" dir="2700000" algn="tl">
                    <a:srgbClr val="000000">
                      <a:alpha val="43137"/>
                    </a:srgbClr>
                  </a:outerShdw>
                </a:effectLst>
              </a:rPr>
              <a:t>Athens</a:t>
            </a:r>
            <a:endParaRPr lang="en-US" b="1" i="1" dirty="0">
              <a:effectLst>
                <a:outerShdw blurRad="38100" dist="38100" dir="2700000" algn="tl">
                  <a:srgbClr val="000000">
                    <a:alpha val="43137"/>
                  </a:srgbClr>
                </a:outerShdw>
              </a:effectLst>
            </a:endParaRPr>
          </a:p>
        </p:txBody>
      </p:sp>
      <p:pic>
        <p:nvPicPr>
          <p:cNvPr id="4" name="Picture 2" descr="File:ArchaicG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217" y="1246887"/>
            <a:ext cx="568356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048000" y="3429000"/>
            <a:ext cx="533400" cy="3810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p:cNvSpPr txBox="1"/>
          <p:nvPr/>
        </p:nvSpPr>
        <p:spPr>
          <a:xfrm>
            <a:off x="2108793" y="6172200"/>
            <a:ext cx="2411814" cy="369332"/>
          </a:xfrm>
          <a:prstGeom prst="rect">
            <a:avLst/>
          </a:prstGeom>
          <a:noFill/>
        </p:spPr>
        <p:txBody>
          <a:bodyPr wrap="none" rtlCol="0">
            <a:spAutoFit/>
          </a:bodyPr>
          <a:lstStyle/>
          <a:p>
            <a:r>
              <a:rPr lang="en-US" dirty="0" smtClean="0">
                <a:hlinkClick r:id="rId3"/>
              </a:rPr>
              <a:t>Evolution of Democracy</a:t>
            </a:r>
            <a:endParaRPr lang="en-US" dirty="0"/>
          </a:p>
        </p:txBody>
      </p:sp>
      <p:sp>
        <p:nvSpPr>
          <p:cNvPr id="6" name="TextBox 5"/>
          <p:cNvSpPr txBox="1"/>
          <p:nvPr/>
        </p:nvSpPr>
        <p:spPr>
          <a:xfrm>
            <a:off x="6172200" y="1143000"/>
            <a:ext cx="2667000" cy="4493538"/>
          </a:xfrm>
          <a:prstGeom prst="rect">
            <a:avLst/>
          </a:prstGeom>
          <a:noFill/>
        </p:spPr>
        <p:txBody>
          <a:bodyPr wrap="square" rtlCol="0">
            <a:spAutoFit/>
          </a:bodyPr>
          <a:lstStyle/>
          <a:p>
            <a:r>
              <a:rPr lang="en-US" sz="3200" dirty="0" smtClean="0">
                <a:solidFill>
                  <a:schemeClr val="accent2"/>
                </a:solidFill>
                <a:latin typeface="Bernard MT Condensed" pitchFamily="18" charset="0"/>
              </a:rPr>
              <a:t>Athenian Statesmen…</a:t>
            </a:r>
          </a:p>
          <a:p>
            <a:endParaRPr lang="en-US" dirty="0"/>
          </a:p>
          <a:p>
            <a:r>
              <a:rPr lang="en-US" sz="2800" dirty="0" smtClean="0"/>
              <a:t>Draco</a:t>
            </a:r>
          </a:p>
          <a:p>
            <a:pPr lvl="1"/>
            <a:r>
              <a:rPr lang="en-US" sz="1600" dirty="0"/>
              <a:t>first penal and civil law code </a:t>
            </a:r>
            <a:endParaRPr lang="en-US" sz="1600" dirty="0" smtClean="0"/>
          </a:p>
          <a:p>
            <a:r>
              <a:rPr lang="en-US" sz="2800" dirty="0" smtClean="0"/>
              <a:t>Solon</a:t>
            </a:r>
          </a:p>
          <a:p>
            <a:pPr lvl="1"/>
            <a:r>
              <a:rPr lang="en-US" sz="1600" dirty="0" smtClean="0"/>
              <a:t>Established Council and Assembly</a:t>
            </a:r>
          </a:p>
          <a:p>
            <a:r>
              <a:rPr lang="en-US" sz="2800" dirty="0" smtClean="0"/>
              <a:t>Cleisthenes</a:t>
            </a:r>
          </a:p>
          <a:p>
            <a:endParaRPr lang="en-US" sz="2800" dirty="0" smtClean="0"/>
          </a:p>
          <a:p>
            <a:r>
              <a:rPr lang="en-US" sz="2800" dirty="0" smtClean="0"/>
              <a:t>Pericles </a:t>
            </a:r>
            <a:endParaRPr lang="en-US" sz="2800" dirty="0"/>
          </a:p>
        </p:txBody>
      </p:sp>
    </p:spTree>
    <p:extLst>
      <p:ext uri="{BB962C8B-B14F-4D97-AF65-F5344CB8AC3E}">
        <p14:creationId xmlns:p14="http://schemas.microsoft.com/office/powerpoint/2010/main" val="24423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80" y="304800"/>
            <a:ext cx="8559716"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Greek Colonization </a:t>
            </a: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Archaic period</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4" name="Picture 4" descr="File:Greek Coloniz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0" y="1524000"/>
            <a:ext cx="87315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3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Classical Age</a:t>
            </a:r>
            <a:endParaRPr lang="en-US" dirty="0"/>
          </a:p>
        </p:txBody>
      </p:sp>
      <p:pic>
        <p:nvPicPr>
          <p:cNvPr id="4" name="Picture 4" descr="MediterraneanArea-1200-750BCE"/>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152400" y="1524000"/>
            <a:ext cx="8950692" cy="5181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5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urkeymacedonia.files.wordpress.com/2010/06/balka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 y="632691"/>
            <a:ext cx="809743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18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Age</a:t>
            </a:r>
            <a:endParaRPr lang="en-US" dirty="0"/>
          </a:p>
        </p:txBody>
      </p:sp>
      <p:pic>
        <p:nvPicPr>
          <p:cNvPr id="3" name="Picture 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1371600"/>
            <a:ext cx="838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074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latin typeface="Algerian" pitchFamily="82" charset="0"/>
                <a:hlinkClick r:id="rId2" action="ppaction://hlinkpres?slideindex=1&amp;slidetitle="/>
              </a:rPr>
              <a:t>Athenian Relations</a:t>
            </a:r>
            <a:endParaRPr lang="en-US" sz="6000" dirty="0">
              <a:latin typeface="Algerian" pitchFamily="82" charset="0"/>
            </a:endParaRPr>
          </a:p>
        </p:txBody>
      </p:sp>
      <p:sp>
        <p:nvSpPr>
          <p:cNvPr id="3" name="Subtitle 2"/>
          <p:cNvSpPr>
            <a:spLocks noGrp="1"/>
          </p:cNvSpPr>
          <p:nvPr>
            <p:ph type="subTitle" idx="1"/>
          </p:nvPr>
        </p:nvSpPr>
        <p:spPr/>
        <p:txBody>
          <a:bodyPr/>
          <a:lstStyle/>
          <a:p>
            <a:r>
              <a:rPr lang="en-US" dirty="0" smtClean="0"/>
              <a:t>Domestic &amp; Foreign </a:t>
            </a:r>
            <a:endParaRPr lang="en-US" dirty="0"/>
          </a:p>
        </p:txBody>
      </p:sp>
    </p:spTree>
    <p:extLst>
      <p:ext uri="{BB962C8B-B14F-4D97-AF65-F5344CB8AC3E}">
        <p14:creationId xmlns:p14="http://schemas.microsoft.com/office/powerpoint/2010/main" val="196827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solidFill>
                  <a:srgbClr val="0070C0"/>
                </a:solidFill>
                <a:latin typeface="Algerian" pitchFamily="82" charset="0"/>
              </a:rPr>
              <a:t>Greek Golden Age</a:t>
            </a:r>
            <a:endParaRPr lang="en-US" sz="6000" dirty="0">
              <a:solidFill>
                <a:srgbClr val="0070C0"/>
              </a:solidFill>
              <a:latin typeface="Algerian" pitchFamily="82" charset="0"/>
            </a:endParaRPr>
          </a:p>
        </p:txBody>
      </p:sp>
      <p:sp>
        <p:nvSpPr>
          <p:cNvPr id="5" name="Subtitle 4"/>
          <p:cNvSpPr>
            <a:spLocks noGrp="1"/>
          </p:cNvSpPr>
          <p:nvPr>
            <p:ph type="subTitle" idx="1"/>
          </p:nvPr>
        </p:nvSpPr>
        <p:spPr/>
        <p:txBody>
          <a:bodyPr/>
          <a:lstStyle/>
          <a:p>
            <a:r>
              <a:rPr lang="en-US" dirty="0" smtClean="0"/>
              <a:t>480</a:t>
            </a:r>
            <a:r>
              <a:rPr lang="en-US" sz="2000" dirty="0" smtClean="0"/>
              <a:t>BCE  </a:t>
            </a:r>
            <a:r>
              <a:rPr lang="en-US" dirty="0" smtClean="0"/>
              <a:t>to  323</a:t>
            </a:r>
            <a:r>
              <a:rPr lang="en-US" sz="2000" dirty="0" smtClean="0"/>
              <a:t>BCE</a:t>
            </a:r>
            <a:r>
              <a:rPr lang="en-US" dirty="0" smtClean="0"/>
              <a:t> </a:t>
            </a:r>
            <a:endParaRPr lang="en-US" dirty="0"/>
          </a:p>
        </p:txBody>
      </p:sp>
    </p:spTree>
    <p:extLst>
      <p:ext uri="{BB962C8B-B14F-4D97-AF65-F5344CB8AC3E}">
        <p14:creationId xmlns:p14="http://schemas.microsoft.com/office/powerpoint/2010/main" val="3530046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Algerian" pitchFamily="82" charset="0"/>
              </a:rPr>
              <a:t>Athenian Life</a:t>
            </a:r>
            <a:endParaRPr lang="en-US" sz="6000" dirty="0">
              <a:latin typeface="Algerian" pitchFamily="82" charset="0"/>
            </a:endParaRPr>
          </a:p>
        </p:txBody>
      </p:sp>
      <p:sp>
        <p:nvSpPr>
          <p:cNvPr id="3" name="Subtitle 2"/>
          <p:cNvSpPr>
            <a:spLocks noGrp="1"/>
          </p:cNvSpPr>
          <p:nvPr>
            <p:ph type="subTitle" idx="1"/>
          </p:nvPr>
        </p:nvSpPr>
        <p:spPr/>
        <p:txBody>
          <a:bodyPr/>
          <a:lstStyle/>
          <a:p>
            <a:r>
              <a:rPr lang="en-US" dirty="0" smtClean="0"/>
              <a:t>How would you characterize the Classical Age of Ancient Greece, </a:t>
            </a:r>
            <a:r>
              <a:rPr lang="en-US" i="1" dirty="0" smtClean="0"/>
              <a:t>and specifically Athens</a:t>
            </a:r>
            <a:r>
              <a:rPr lang="en-US" dirty="0" smtClean="0"/>
              <a:t>?</a:t>
            </a:r>
            <a:endParaRPr lang="en-US" dirty="0"/>
          </a:p>
        </p:txBody>
      </p:sp>
    </p:spTree>
    <p:extLst>
      <p:ext uri="{BB962C8B-B14F-4D97-AF65-F5344CB8AC3E}">
        <p14:creationId xmlns:p14="http://schemas.microsoft.com/office/powerpoint/2010/main" val="26617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www.crystalinks.com/gkdiscu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723" y="1028699"/>
            <a:ext cx="27432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Qlrq_viDoFbhItOHmR3RoxAU33_eE8vKNB0Ac2TmvKhVh2OJIDj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733800"/>
            <a:ext cx="3810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143000"/>
          </a:xfrm>
        </p:spPr>
        <p:txBody>
          <a:bodyPr/>
          <a:lstStyle/>
          <a:p>
            <a:r>
              <a:rPr lang="en-US" dirty="0" smtClean="0">
                <a:latin typeface="Algerian" pitchFamily="82" charset="0"/>
              </a:rPr>
              <a:t>Classical period </a:t>
            </a:r>
            <a:endParaRPr lang="en-US" dirty="0">
              <a:latin typeface="Algerian" pitchFamily="82" charset="0"/>
            </a:endParaRPr>
          </a:p>
        </p:txBody>
      </p:sp>
      <p:pic>
        <p:nvPicPr>
          <p:cNvPr id="3076" name="Picture 4" descr="http://www.angelfire.com/hi5/interactive_learning/yr7greecefiles/collumn-things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524000"/>
            <a:ext cx="3248025" cy="27636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T9R8VE17V164fAu2l1gwdThja3cS-0Au68qOIWyIftY9ympuK3H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230" y="125557"/>
            <a:ext cx="1409700" cy="12782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okolo.org/wp-content/uploads/2011/02/Parthenon-Original.jpe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8" y="3857624"/>
            <a:ext cx="60007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1.reutersmedia.net/resources/r/?m=02&amp;d=20071207&amp;t=2&amp;i=2413093&amp;w=320&amp;fh=&amp;fw=&amp;ll=&amp;pl=&amp;r=2007-12-07T100852Z_01_SP21602_RTRUKOP_0_PICTURE0">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630" y="1066800"/>
            <a:ext cx="24193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49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7" y="566678"/>
            <a:ext cx="4572000" cy="2862322"/>
          </a:xfrm>
          <a:prstGeom prst="rect">
            <a:avLst/>
          </a:prstGeom>
        </p:spPr>
        <p:txBody>
          <a:bodyPr>
            <a:spAutoFit/>
          </a:bodyPr>
          <a:lstStyle/>
          <a:p>
            <a:r>
              <a:rPr lang="en-US" sz="2000" dirty="0"/>
              <a:t>The art of Classical Greece began the trend towards a more naturalistic (even in its early idealistic state) depiction of the world, thus reflecting a shift in philosophy from the abstract and supernatural to more immediate earthly concerns. Artists stopped merely “suggesting” the human form and began “describing” it with accuracy. </a:t>
            </a:r>
          </a:p>
        </p:txBody>
      </p:sp>
      <p:sp>
        <p:nvSpPr>
          <p:cNvPr id="3" name="Rectangle 2"/>
          <p:cNvSpPr/>
          <p:nvPr/>
        </p:nvSpPr>
        <p:spPr>
          <a:xfrm>
            <a:off x="4038600" y="3592884"/>
            <a:ext cx="4876800" cy="3170099"/>
          </a:xfrm>
          <a:prstGeom prst="rect">
            <a:avLst/>
          </a:prstGeom>
        </p:spPr>
        <p:txBody>
          <a:bodyPr wrap="square">
            <a:spAutoFit/>
          </a:bodyPr>
          <a:lstStyle/>
          <a:p>
            <a:r>
              <a:rPr lang="en-US" sz="2000" dirty="0"/>
              <a:t>“Logic over Emotion” approach is frozen on the faces of the statues of the temple of Zeus west pediment at Olympia. In the complex array of sculptures, it is easy to know who is a “Barbarian” and who is a “civilized Hellene” through the expression of their faces. Barbarian Centaurs exhibit an excess of emotion, while </a:t>
            </a:r>
            <a:r>
              <a:rPr lang="en-US" sz="2000" dirty="0" err="1"/>
              <a:t>Lapithae</a:t>
            </a:r>
            <a:r>
              <a:rPr lang="en-US" sz="2000" dirty="0"/>
              <a:t> women and Apollo remain collected and emotionless even in the direst of </a:t>
            </a:r>
            <a:r>
              <a:rPr lang="en-US" sz="2000" dirty="0" smtClean="0"/>
              <a:t>situations.</a:t>
            </a:r>
            <a:endParaRPr lang="en-US" sz="2000" dirty="0"/>
          </a:p>
        </p:txBody>
      </p:sp>
      <p:sp>
        <p:nvSpPr>
          <p:cNvPr id="4" name="TextBox 3"/>
          <p:cNvSpPr txBox="1"/>
          <p:nvPr/>
        </p:nvSpPr>
        <p:spPr>
          <a:xfrm>
            <a:off x="76200" y="152400"/>
            <a:ext cx="1479636" cy="369332"/>
          </a:xfrm>
          <a:prstGeom prst="rect">
            <a:avLst/>
          </a:prstGeom>
          <a:noFill/>
        </p:spPr>
        <p:txBody>
          <a:bodyPr wrap="none" rtlCol="0">
            <a:spAutoFit/>
          </a:bodyPr>
          <a:lstStyle/>
          <a:p>
            <a:r>
              <a:rPr lang="en-US" b="1" i="1" dirty="0" smtClean="0"/>
              <a:t>Significance</a:t>
            </a:r>
            <a:r>
              <a:rPr lang="en-US" dirty="0" smtClean="0"/>
              <a:t>…</a:t>
            </a:r>
            <a:endParaRPr lang="en-US" dirty="0"/>
          </a:p>
        </p:txBody>
      </p:sp>
      <p:sp>
        <p:nvSpPr>
          <p:cNvPr id="5" name="TextBox 4"/>
          <p:cNvSpPr txBox="1"/>
          <p:nvPr/>
        </p:nvSpPr>
        <p:spPr>
          <a:xfrm>
            <a:off x="3886200" y="3228170"/>
            <a:ext cx="1193981" cy="369332"/>
          </a:xfrm>
          <a:prstGeom prst="rect">
            <a:avLst/>
          </a:prstGeom>
          <a:noFill/>
        </p:spPr>
        <p:txBody>
          <a:bodyPr wrap="none" rtlCol="0">
            <a:spAutoFit/>
          </a:bodyPr>
          <a:lstStyle/>
          <a:p>
            <a:r>
              <a:rPr lang="en-US" b="1" i="1" dirty="0" smtClean="0"/>
              <a:t>Evidence…</a:t>
            </a:r>
            <a:endParaRPr lang="en-US" b="1" i="1" dirty="0"/>
          </a:p>
        </p:txBody>
      </p:sp>
    </p:spTree>
    <p:extLst>
      <p:ext uri="{BB962C8B-B14F-4D97-AF65-F5344CB8AC3E}">
        <p14:creationId xmlns:p14="http://schemas.microsoft.com/office/powerpoint/2010/main" val="3763647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arthistoryspot.com/wp-content/uploads/2010/02/Amphor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81000"/>
            <a:ext cx="1752600" cy="24770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Algerian" pitchFamily="82" charset="0"/>
              </a:rPr>
              <a:t>Archaic Period</a:t>
            </a:r>
            <a:endParaRPr lang="en-US" dirty="0">
              <a:latin typeface="Algerian" pitchFamily="82" charset="0"/>
            </a:endParaRPr>
          </a:p>
        </p:txBody>
      </p:sp>
      <p:pic>
        <p:nvPicPr>
          <p:cNvPr id="2050" name="Picture 2" descr="https://encrypted-tbn3.gstatic.com/images?q=tbn:ANd9GcRXdlLpzzPjknYU3xMWe7TNZZoU7FoVwMB89wNOuZrrmrsMcW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143" y="3877219"/>
            <a:ext cx="1838325" cy="2486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t-prints-on-demand.com/kunst/greek/female_statue_known_auxerre_g_hi.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70" y="2343150"/>
            <a:ext cx="2004391"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eramicstoday.com/articles/images/greek/all_shapes_tssss.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2385" y="2276475"/>
            <a:ext cx="3095625" cy="4324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Tgj5QBWCijY0YGA-9NqzTcR0XDg_tgZKoMNPPxXrOCFs-w3U1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1390649"/>
            <a:ext cx="2581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62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normAutofit fontScale="90000"/>
          </a:bodyPr>
          <a:lstStyle/>
          <a:p>
            <a:r>
              <a:rPr lang="en-US" dirty="0" smtClean="0"/>
              <a:t>Temple </a:t>
            </a:r>
            <a:r>
              <a:rPr lang="en-US" dirty="0"/>
              <a:t>of Zeus west pediment at Olympia</a:t>
            </a:r>
          </a:p>
        </p:txBody>
      </p:sp>
      <p:pic>
        <p:nvPicPr>
          <p:cNvPr id="1028" name="Picture 4" descr="http://www.trentu.ca/faculty/rfitzsimons/AHCL2200Y/12-01/(02)%20Olympia%20(1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8" b="-21878"/>
          <a:stretch/>
        </p:blipFill>
        <p:spPr bwMode="auto">
          <a:xfrm>
            <a:off x="0" y="762000"/>
            <a:ext cx="6429375" cy="5648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lahanas.de/Greeks/Arts/Olympia/ZeusPedimentOlympi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178" y="3700314"/>
            <a:ext cx="6791325"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429375" y="5867400"/>
            <a:ext cx="838200" cy="762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761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QUEhMWFRUWFxgYGBgYGBsYGBcbFxwYFxgXGBwfHycfFxojHBwVHy8gJCgqLSwsGh8xNTAqNSYrLSoBCQoKDgwOGg8PGiwkHCQpLCwsLCksLCwsLCksLCwsKSksLCwsLCwsLCwsLCwsLCwsLCwsLCwsLCwsLCwsLCwsLP/AABEIAKsBJwMBIgACEQEDEQH/xAAcAAABBQEBAQAAAAAAAAAAAAAEAQIDBQYABwj/xABBEAACAQIFAQYDBQYFAwQDAAABAhEDIQAEEjFBUQUTImFxgQYykSNCobHBBxRSctHwFTNiguGSovEkQ7LSNGOT/8QAGQEBAQEBAQEAAAAAAAAAAAAAAQACAwQF/8QAIREBAQEAAgICAwEBAAAAAAAAAAERAjESIQNRE0FhBHH/2gAMAwEAAhEDEQA/AMeGOFBwneKNyB6/p54gPaCc26Emx9OmG/LxcvGiAPfHf3vhn78g25w45mQLiPzwz5JVjgcOCHHKpO3vfbDS3Xf3xefH7WHhcSLPBEDA37wQYH0thrZ8ASxje3pg/JDgs1PPFn2d8T18v/l1WA/hbxL9DI+kYoVzyt0G/PS8RhVzI9uDuJ6YZzix6FlP2oOP8yireakqfxkYt8t+0nLN861EPoGH1B/THlS1w23Htv64fNr46z5axeEex5f4yyj7VgP5gy/mIxYZftOjU+SqjeQdSfpM48MBwq1sbnyUeD3s4THiOV7bqJ8lWovo5j88HL8Z5of++/vB/MY3+SMXhXsBwmPLqP7Rs0NyjfzIP0jB1H9p7j56SH+UkfmTh/JB4V6HhDjK0P2j5cjxLUU+gb9R+WLXIfFOWrfJVAPRvCfabH2xqcpRlWmEjHJUDXBkYWMa1kk47VjjiOpWVYlgJMCSBJ6DqcGk6cJjpwuJGnHRh2Ac123QptpqVkU9C23r098V5SdrBRGEjA+U7Yo1WK0qqOy7hTJjafMeYwUTgnKXpYZGE04eWw0th1ZDdOE0YcWw0tiBpTCFcKWw0th0uK47Casdi1Pmo5xjYHWSZIAn69RhuXzpVp26j/g4krdpkiJBG0c/W2AEYGZMdPXHyfGPavV7TpG7J9OfUf3vgpKakgqxiBA4/DGdoU92YSoHtJj8cMDRMN6YPBL/ADfeKD96N9zHQeVj+eB62ZbwkkjkDp0HnxgHLZx5jVHmTb088T1K6vItq2B49cM4g2nniGDE6o8zgin2xwbdf6Dp/wAYq1chdud8MFX6YfCFpBm6S7Lcj5vXn1tjv8bUQAsbRax9uPXjFD+9bDpjsxny0TwME+MNJSzsqQzjVfSZ28zgTL9rzMAvHFgPXFEKsxwOfMYV3hiQNIOwG2GfHNLVU88pWd54/v8Au2OXPNyo22mI8jjM0MxHn5b4KHacCIF+P7598VnIYuxnefD6C4vt5/8AjCVe1thTiTvAJIHsOuM7U7QbUST5fjPthK2bH3ZA5vvGM+HK91NPT7RWwZhq22v0HNj7YlfMCCZMCx8j0xkqNe4iF+v19t8EDtdgILTxG4/HGpOXHqqyNJRzitYEg/n/AEwtftDQLzJ4GKjs3OrqNQgHSJKmfERwI+UHrhnbfbaVmlKCUhAGlGcztdtTG++3XbGvLl0PFpKfxdmUphadWoF6aja52PS/FrYuMn+0yuhAYh9CgQQIaJkmLk8SDxtjzanmtwPUf08sT06gBJkxe17726YzJzl7PjHsvZn7TqTJ9oD3k7LEEcbm3TzjHnPxD8S1M3ULVWuDCCwVRJMD8L84om8Jmm/iEHpcXt9BHrh+aDP3jgjSVWbgybGIFxsJ8/fHS87ZlrE4Se4t8n2jVVl0My1LgEFgRfxczvH9zjUn9qlZU0fZswEd5vfrY6T0/HHmmXpFvCGAkdd4mB/xh9amUjSdQMGbRsScPG51T4y9vRH/AGhVa1GolRob7rUzoabwrDYg22I33xh892q4aA0nn15vzivSuytBNjMXmIvO9h/ziBzeTtxMCfb64xyl5dtSYuMt2q6HWupZF9JKkdZjqeuL34f/AGgV6Dzq7xWEEOSwHQi++/t+GFWsT97E9Kk5aAu3oPKcZkvH3FZK+leys/31CnVt41DW2nkD3nBJOPK/hb40bL0FoCmpgkyXJ+YyR6DbGjyPxlUdm1U0CqjuYJmEUtzySAPfHtnzcc9vP+Lk15OGzjLZT40Vh9oNB8hIjjz/AAxNV+K6KiTWHpefpGO0szdc7s9NEThpOMRmv2iIB9mC3qYHF/76Yz2d+Nsy8N3hWJ8KeEX4PU+ePPz/ANPDj67bnC16sTjseX0/2hV1VZUOQTcnTvwdgf8AjHYZ/o4Lw5PLWbyvhpqHpE407fDyad2n6fphq9gLz/8AL/gY871s/SzRAiBB3sMREm9saVfh5d4ticfDw/hxSDWWpt5ThzsemNSewxb5fwGH0ey+CoHmP/GHFrLo7EDwgxPBMzyQTvhhpHp+F8bJeyx1PluBiNezYm0+kHFEyf7u0WF/xj0/XHJlHJIAuMas5H/Sf79sIuQgeH2Hr/f/AJxLWaHZdbhThw7Nc7/kR9MaWnkT6Hbc8YkSiy7iQRFxtsZ24w4mapdlGYJAH9xgmj8NM0w48hefyxoHySmD+IH4eWFp5fTMGZ9tsCZ8fDJNy2HV/hwcFvMwI/PGrV5sVv0t/Ywjub2jEmTp9hjaScFUvh+mTcH6/hi8zFCxIiYtt6/XD1y2xk3iePPCg/ZfZVKkDNPWfNjtf+Eg/jiRexMubmiBPALRz1O+CxUI4P1nDmqgEQsg9fx5GM4dBDsGgp8KfUkj3HTEOY7CpgbR7XHpb03xYmqvTEgqgr1It9PX13GFar6fZiAWVSYgk7kb3sB+uFXsxB89NTMxA2gm1udsTHNDiD9P0wylXBBBtHiF7wf0wIxOzKd4UDjp5e1sR5fsel4vCCU/3Tv/AHHnhyhJmpqF+DA63sZm2J+zvnN4Uj1txwPwwoP+4IPuKw/1KG9hOFq9jUyZ0KIX+EAEkwBB8ub4JZ/JTHQEfW5w+nUmbaRp9j4uOMFqV4+H0O1NfoMT0OyNFRZBiCSLmALAATAufxwZriRxeDx7Yky1NiWI2hbnbcmD9Bg2oVQpqpkCZFiQB7WH68YMzGYK5Ss8XfTTHmB42/8AiB74EoLpUlSpne9ot5/3OH/E1Tu6FJWMeA1D6udI/Bfxwd09RSjNC6/eAHlwMUubz2pje+3lbF92J8Q0KkiokAW1aZt1JF5xTdpdnpUqPpmDMef9+eOd53crPjOwlLMoBJHMdALbzgc5kAkklh0i3Xfj2w98r3akavOYg+7begwPlQWLMwYqNpuDf6HGMnuhDmqbPDUwxBk23GOwXaDpME7m4n6Y7HScsTR5cWuY4mY9eVP4YkfLHnbqdj7son64MCyNrQBqEmAOBpCKP+o4kylCmFYhnNTcaFUmByxXUw9Aw9cdWgK0jxLDqPztIGIo1Gxn6H8oPXjFjqUnbU+0T4ut5FRvyw5r2Ik9JJI8oOs+2hcSAIhEA28iYPnZsPqUY2geUQB7xA9zgkpwLGPl2J9FvHFygwrLeIuLbe3ESdh8hxLAqqCJE2tt08xcfTCtEWv7yPpwdsSNSv8A6uNtR9rN/wBpwr5cmbSRHhmX4sAwLn6jEjUUNEQGjbmZ4mx9N/0ayMLE+ewG1juL+xx2uSeB0kgD6lx+I9sO07ksR0OkQemqWhgBaNPti1Ii/Xf8598N5iD68HExcfe8Nt7iT1iy+gAXHZeT8gYjyWx89oHqD74QhZyuwMek/p5YVK6wImJiI2tyfp9cPXJkmLG5m4eOb3Nhv9N8c2XUWLj0j9GYD/tPpg0ojmL2vF/x8sSGSCQL9Lbf18v7DqhUSBMGOYje5sLbbHHBFtsWvEFmJi8RqIMfy4UghvQfh/ziWidXh1CwEG20/LuSd52t+GCHy33u6+Y3YoQCT5sABxYQPzxy0TH3o3+cG/8AtYz9MXaBPTMkLfeLb/jh1AGCGBvcGIgg8XFjfrg5cnrkFktxedzxpAjaZjnEgywveP8AbqufQiPxwasVSq44i14KiQbckSMFZWnZtQsRAAAMfQ++/GCly9j4j6Rbe3Wfww0IsmZFosFAP6/iMWrANbIk7ECQD4psYnpzbY4XLZSGM6ZMi0iAeLr6bnFzVoJoBAPQyx8haTI2GxOIxpGwIm9maT63IiAMGnFSuRImH5j5d497+s4IoZULDMwHooUXtvMnfBwUbxb+Y3mesn+xh5anMlQSIsxJHlbj8MWnFfW7PAJEzBPH9MS5PIgEllLWIgi9yD5jacHZmuus/ZqL8bW8r/2MRDMC9t/SPIbTtjOnxQp2fDfNAPKrAH+nxRJ4wYmXQ0tIK2ZiSYmduLWthwrbjSCfK1/0w/LVlCKe7Uk6hHuImLfl+OLRiLKqFAXUu4uC2297XxQfGWd72syE+EATFhCiFW/HP/nGnSqGYEUlG/BkyFvAII9Zwz9wpai5pIS2+pHI4En7UYD2wn71SRQAGAsbAQf+YwNVzpBsB5Tc3vjdZj4foVX1OW0hWLBZVQiyTuzdfqZx5z2lkQXL05EsSEuSotySZMb/ANjGfGOd44LzNTVplwpI2gmfoCD74fUHdrFiOdufyxBQRZAJDFf4jt6YdndEeI88c+W+Of8AArTWg326cY7HZh6XCPPr/XHY64no75dgwB0mqTASTXrDiAAxpiN7wfLDm+Yq4YMD8pmq52mKa6aYNxIJkTiyej3aQ4bLU2iKNMM2YrTYB3ItJ4PsuG5mkaYCVU7lHjRlKA1V63I72oQTFr7+gjHRsE2XJOgiW3CD7Wp//KnpRPRjbDWyhH2YgsBemCajf7kpfZr/AL29cHfuAhqcFKrkBMnQYwLWNdtV4gkiQfMcI+RdTUp+GoKY1PTpE08tT3I71lGqqRb70yYk4liv0bqdhGoCCATaCtMpSX/ex88S06RYHSdQG4EMiTaWI0UEMcy2Cu8DiWZe7Q3LDucshFiKVAAPXbiSPUYirAO606au9QRp1qGaTz3MaKK8y0sLEdMBR6FiQRp5iTT8xqOimx9n/XEPeqbD2WJ9LQqybWFNtxfB1SidbMYrlPn+1A0SPCKlZvCBPCRaBE4EzWeAAVmWoDPgUMlAG52s9U73Mc74QYcp4oJUN/Cku8bXVAQo/mC4iqIFN2SbDTqlgZN20SvSxYHyxNlMpmc14aSaqcmIhaSyBvwt/eI8sPTsdUrvTquxdQulKYgPN/nYAgDYk6faxMgVTtGFAMhd+FA8/Frk7dONsMmE1qrMoUbAsFi40s1wYvO+LtezUuy00SmsjUpR72MGs50W6DvDHXEhywBUsuqfkDF/F0KgjvH2/wDbpILC+H0mdyi9+pIIKqBuxO8wQSAqixFzxtgr/DV3bVEfMGCrHXVpKnj7425xbLl/FcEMu5E60vewLMhi01KiAdMMqU58ZAg21hhBI41hl25JqsN4nFpA0qaJuoOpSsmSTMWDHUnE2YbYMKvomCgAGkMdBMWGkXUn85sBfDRR0m0y22mVLTtECm7+3ee+EegASFGludM6h/NpUMN/v0/fAggS5mBxqgr/ANw8JPEHCNT5Yn1MH08S84IOkiTv/ECNJFgAzL4fqBHIOGOdMyLg8+A32uPCZtuOcBcrKtwed/mB99xiR31iVHr5e2/9n1wNp0nUbW3Pg3vuPCcPHhMxc7yIkG8agCPrhTiCRBINuTB/TDlHkV9hf8cdXU2IkqeviA+hJ/P1wgT+ETPK39dxbAhOWqX0kgzaxgzxgZSdTBkKgGxmJ6+XTDu9AAOsG0CeuJnAYawJt4tJG9vO/wBf+Qoi6g7t9CT5454t4j/0xhuo3s1us9fLHCpO5ibXtHnP64kNq5lZvHiVTefTrAw2EJ4A8thHvhtSAqGBYEbk2m1xIw4Mn8U2tAfm3Kz9MQ0uZoiPCdQt90/rh5ozTXw7KLAXvxPTEuarjSSmrYzKni2+kR64lDBTOk/KIO0HyuPrfEqAp5NgCT57T+cbe+I+84/KZ/PB/dahDFF8yQWJJ5vJN4xFTyxYDQ0ksFELFySPYc36YFAXalY08rEnVWbQP5Eu/wBTC/THmmezoeoQLCY8umPRfi3IVKlYoi1dFGkEpkIxmQNT2BkSQJ50481q5N6VTS6Gx6G/TfEzy3Ev7zoOopq8z/TbETZjU1wb2A2vg5aaVZ8YVgLz064qqqQxAv8AjjHG65w6pSgGVA8ycLiAqSYgn0vhMdWn0JWyVTL0u8lauezD6UZhIUkH5ZEDSsy0TfaIGBqnZf7s1CjSY/vda9SssJpQapMAWUseCGYi5PFvnexx3uXqqdQFN9Ls1SoBUJQatLPtp1dLgXGB1yNalnalTT+8VHCBXYpTVEH3d3YHVqsqxt7DoATsbTVq5XLuFpooOYrARWaVLGmahYqJsYAAAN55GFWn3epgaWSQ/ZUACzZp+DUaDOoiwO4FtryHOmhlcwhLLmqz1Fcqjuq1Kz6AGqRpUQVA5sNsW3bWkIlFUQrSp1n0g2UU6cQyi6/MIPlHMiDP/uuYzuY02D04ViCVTLxbuaMbuPvN1EcSR89lF01P3NlSlTIpHU7AZqqJLqIiVF5Y23gxta9mmi+UZEpOVSk1QidLM5Grw6WJ0i4lv9Mg4q+2EGXo0qcy1NB4S6NcxeB4gxO7bcYpd6SvfOF+7SlTEz4aVMEKDOknSTAPVjc84vezPg0U/tM261HALd2BFNBcy5MwPOPScab4Z7Hp5ekG7tRWKDvWXck3jewEbC1sMq9l08zUpBlILl3ZpHiFNlCqwA0suptiDtvzh8vo5itzfaDVAoXVRoEwmgAV6xgAigpgoIPzm8G0DEP+HqJplUBUanQEillVO75h961YjjrFhviycVYNWmxNSu5pU2aNdOmpeSiaQgOlHfe8rgClUp/L3Qik+illifHWzEialYglWg8yRAY8CII3yJ10zTZm1/5Yqz3xRZlqZZGGWp2nURN9xgTv1uTFMMYME925uNPeITWzrzPhVlWcWOdpOveyUqBdBzLszBqzmCmWSFOlASvhX+IC3iOOzlLQWDhe8Cg1mUahRpsfs8vl1cRrYQAYAAM2kASV9RNIII+S+kqg7vzYf/j5T/cKlT3xE8yCLlxCmKhaoOQur7aqnU/ZU8E18iKcKpWkyqarU3+0pZVCSEJEkNmHG1muOkSPUoEErWHdk+JxUYlYNw+aqDx16htpogAX2xFCKCwxUhRJDeICmW5DEHuy+wCfbRzGE/d76CrahBCHjzCAG1wdQFJR1wU4dT97VokayKVRafDO3y5OieETxnriMUpCrpDhhqVQumeS1JDBROtesTI2xHAj093JAiwaQb/z6xfyFVz5Y5VE6WLT6HUBczChWIPTQwNpYb4lbLN4WnVqsD4i7QJbQ0CpmFX/APWUX8MKaQ7uQBokA/LpDHYNA7gNt4ft398SCikBtpG9wLTzOiRIESGSxJvhxQEFpsALiw5m66ln1A9MFLl2kqVYmPlKtJA2hSDUjoYorzhtXKkLrEEXh9QZgf4S4aCw5PehR0wshQrC0HTzx5E6ktO28GOQMD1ssZm7LuDp1g+ZKmR/cHBWYy5lWJiflJFz/vOl2/2s/vhrLELVYAkypfeeoDhHP/cdojEgrSeZPMPP4NB24xJQInQ4MNA8SkCRsbb38x+mHZuoBZiVg2DMev8ArWB7N6YFWoo6gf6VYT702ew9vTAktaZgMsjeCV94Zbe/lhaVB2krMHaCpP14txHvjnrd4qOrqBsT3iKPfWRJjiBbjDRBYlTMC/8AkEniLGTM4NScaghLOylTNtAkGABcge4+h3xL3wEEyBFpqKJ5/wCJwHlHjVItGr5EEkT0IDQI3P12wTkzsSrHzFKlTUzxq1lWM9MRSmujFRqkytu8U88gTqG9sGZtF1EoFDCIPie/WYMbcbYG1anQDrJhqZJgEwQu1+cFpW1mNyTEEu/v4fDHv+mDUelyYLi+5UJMcy0Wvx54kpVFpLWzBOpaCHTL65dh4R0HT/dhmgKCYCgCflpobbfOWM+2APi2toyyUT8zTVqmeTKqPr6fKMFpk1R1u1dLEaOJLKdO/Ee+HP2sKVNXZ6qq0gAMeAeNQHXGR7XzzGswW6gx6kADFv2mGNDLDc6CT5Ex/wA45ePTV5di+0u0BWy7PT1GWCeOJMiSTM8DGVzPZbgE6Af5en/G2Na2UByyzT0nWWjYyBE+pnEvZ/ZDMAV7uL2LEke0A4dyembtY7saqEJEQTySBYcfXC41faHwW7GVWlPOkMv4EjHYr48ves+Feq0adZaSUglNqeokVHdkYLMjwwxdoLXLAW4wvanaMaKVNKrVQwgrTZlK+HVqfZYDA3O6+eH1a9JSarhaYi+tlRdR4DHbmwwZ2ciVUFSjU1K0afFIhZXwnkiIkztjqQOfr5YVRqdDUchGpFpZysDSqEHWRawHGH5v4epCmaFNO5DKYNIKkhrMreG4NtxzYziRMtNYvqR/CCHCqxlWZCJmRHhBg8eWEyvZNMVzWDVARMrrYUizC5K3WYJM9cCZLtXI5qjUp1Hq1azIhQimq0CFbSW0kAqUlVkOTz4RFze1Mq9TuT3NN171GZkBaoFQSzO4VV4i42Mja13n8tU1l6lcd0AdKJRhxPJaWJgdB1tjI5Oo+ScEu1fL1fGDSJAWSYjSdO822tcWjBuLpussQ/eqfK3kVH6hh7Yj7Fo6FAIgoXlTH3mDEjbwyLf2SJ2T2shmoalIqyywDfIALSTE3kEEC58jMNeineUq9JW0ahrRNSwAzRU0yJmfEIMiJmMXTS4y+XNMIDBVCfW4K28rcnnDK2SDqqmGUVndlYAiG74rY23ZTOGVa1VUL2zBadCjTSAToWLNqI6xeNsOq9ogOqaKk6dRKrKadjL2UsORvAONDAFTsKIFJtEZmo0C9FAvekHu5Cz4UE8NfywDlMpVbQ+YTvFarUqroINR3aFQlCFVNKdGMQPXGlo5pXRalNldG2ZSTsSA1t4IgkYCP2cAASjSqgRY2EAA2lgLR9cWrFJl6tEBdJD90rZqvLF2asFHdKzEzIKvAaflUcDCZddVNm1d8UAZk0mKuarSqljbWoLLC7BT/pGLd8ktQAVVViB4QRr0CWhgSNxaYg/gRwyhYL3dYuC2srUYuGZNJAFQyyLCggAG+HRij/wgLFOgyQtQIe88VOvmArEkqDJ0FSANgQ1jAwNUq6ZBEqxMMzFkrOh0vXzFQwTSQzFMCCY3BGLp809N5q0mGg1X1IGqKTVChCkL3hABYfLHBM4HdVZdFNlKCll6R0N8gLlqgMXUlYBm+C1qKgoNRd9Td6Dp1nQayASa1ZgR3GVXimI1bRh7eJ1ZbMVLK4ApOVsDVZbDLZeJCn/MbqMS1+zEdnCwpZ67sv3GXLMAiukQy6jOEzK1E1rUp9/pKs+ltQq16gHd98CFIpIIIVQwAAPBwpEDIAIGhiGUASryfCQjwoJgnvK7NPAOHMDqVgynUCAYqVDUI2p03BFStBElaSrTtc4lyqavlYVCzNBNhVZbVMxXFvsafypT2JjqIjq0QZKVdJZdR7wgaqIECrXZSr0aTEnTSVoaRYXws4Dq0AutqYiLPcTaJ1mm609RJ+RqhIja0YBSpADJCqwsTCq3oSKSOf5Uq++LFsnrhLhgp061VSqEHW9IXoZSgBPjGpzxvOGjs4GAukM4CoaYdRVVdKroRPt6yCDLkop9MSxWoxkJJVz8m6Fv9OmKTP5RTjcknAmYoR4nRQNgz90NW8xqWkxjqGIPBOLr/DygKLffUtNQQYu2rump0Vi9nqVCLyMNGlkJ1DXMalJYNzFRqXc05AgAF34BwGRX0C9QXWqFayse8uAQBpctVXSdgZidgbYYaESHhItpfRrY32L0UIH+0jnB+X+H6lU66eWqMJkEpTRrcz3FWL9anG+LVfhXNM2vuFpE8d6ygdPkqpP0HtgWM/k8srVFKlPlYEDuoi3CKdUEAamBFzcbYky1dRtpPXxZcg9LBGMjy5AxpKPwtmlKnVTN/v1qpKiB8s1ysnxXI5wrfCeaLE6lIuQoq1jN7STmBEDkD2wasU+TqM1SVk6FJMX0k2U+Gkp6/wAWxthmf7SppAzDkEzaotaIEXl2C2O9p6Tti1f4XzsVVC01DXpksH0wBYk6pM8kE3NwIxDR+HcyTVFXLMqgEK1EU5OoBTGnu9QPi5UC1jwrC9klazKtKDTB1Oy6AttlOlRBkcsfl5xi/irtNsxmKmnbVYxsBZY9hPvjcVcjUy2VcUMs5dk0+K1TpeSxMLP3oHmThPhf9nQKrVrX1X0A7eTnqNoHT2wX+KMZ2L8GV65lVpkT4nbUPyNzjT5b4OzFMg91Rq6bL44IA4grHvcjGiyWQqZbMEmkW/eKyUxEBaVNUc2AJkjSWJMWIHE4OpduUaVHvK9ZRqqVQD4xJDMdABXUNIAEkQYnnGOXGrIyWf7DzLH/ACZHAVgSNpk+GdugxX5PJ91VU1KbpBJuh6ESIUmLi+18el9idtUc1TDUnVjpUsoMlCw+U2B3B3AmMLnOzy1VGDwqlDpEiYLlwf5vsh/tPXGcwsa+ZBIimWB+XSCC1t+fPjCY12b7M11qFQ3FPXqX+IsoUHaDHi6b47FiVOYphlCVUWqhNwwBiNhBJPv64PL66RVRqpQQyrCEA8AKQAB6g9JnFf2jQr90xy9ajVcwBr1G44lOduBHOK7s/KZupT0VjTNQTrFkMH7qlSw0i4usnHf9MxNmeyRk8mRlu9qMrFqQarUsXadPhGpkkAlIhuSN8J2Bk80tV2zmdRnZNRRV0osNpBvpIjaSonX5XPq57N04U0SyAQXDIGGwAW1ublT6jDk2NSotc7QO6LVB1hqYOrmJwJ2QzmabM1u+oU1oU7U2WozF5jx6p20zuog+k4iyXblPNVXp9zW7oAoS1J2pvLDZ1mVMkztBnbFt2bmqJph5qUgxn7UaCNxcWC+4B64WoyFyO8XaZLHkwN7cEQCPTAVFT7JpIWp9nZgIVaGpCoTTUw5hgJNOSIPN8BVfjY0KhpZql3LDd6bCoGtF4O31I5AnGnGUVaiOoHikXBViQNQ9Y0H6+eI6/YlBqb02oLoZiSsafEYllgyhtuNowZF7ZzJfENKv3a5auXqn7RlJMmJ3D3URvzcGOlxQ7WU1FSovc1m/iiWIMgBpuI1ieJOKnK/AyZdHTJ902vxMtfVUMiIRTZSvzXKE35wztXtHKpQ05ylVV1FkosSrCLFIKowtF+m2H/hz7D/DWfLZ/MUnQN3VXvAzkv3ekd0CjMCQzJEQYMMTAsNbV7NJLd1Wq0yzy0jvBFjpUVJCLAsBsSYnbGF7JIymdasWqGlmaaQn+a4YBDrYixCmVkA8jcX0WZ+MqVCulGvqorUWo3eVPAoKuwFNrEqSJO9hp64b/D7WTUMwlQ6VQ0pS5dtaiftGbVawLWWZAuRyyjnqpq1UajppptUBc6mBJUqCsFVHKzvpjbFstRCLxEArfUCOCDzxfjHIQ0jaDOqQC0RF7wPoeMCCse88SG6iCALgGG0kGNBvImIuDEg4DzuSp1GuqlqbAkqbqwuJjm+oBtjiwq0U0+OnrLMCdNMydMFC3QiBckew2HTsZZLa6hJqd5JaRbwhYiAot7jcgYKYqj2a6qxpVO8mk6/aSGLVDJY1F2HRdHUSLQRUzoDAVEqLFdNJIlW0oRqlCQqAfebTttgmurodaKHJ1FgsKzExpgM2mYsSWHyyN7MyueBBLo9OApIZWF3MAAxBIMgxMGOuBUGOx6VVIDagaYQ1Ua7Ban2pLr/meH+LUJFxbDc2tZSS326K9SrYAVB3I00l0Sq6QSr+EkyPlxZVuyaLglYViO77yi2hwAdRWUtuLj2xJTp1QTLLUEtIZdDAFYVFIlWOoXJAsfLDoxTLltUowSq+pQVcMGr5ioA2uojAOtCkpkKLEDfFXQzLkOKyli1apTeGamua0ltLmqRagAunu5VfAxki2Nnl6lwalNlOpGMjUAzLoKqyg3AsTYX3g4gy3ZSisg1ghUVFVV8OkMusFoJ3QggtcGCJudaMAdnfB7ZjS9cIqBQEREUDSDIKqy+EbkawxvZUxoqXZ9KiR3VNdQ++fE3/AFHxH6xi0fY3v+vH4xitD458+V49HjNNNeXKljIAYi4sSQPI3BwlRkWNRAlgonlmsAPM4hpZFhmGrBgQ6KhUg2CkkFT6lrQN97DEnamSap3RS5p1kqESBqVZkX33BiRcC+OPf7dehIpDC9z5YkpmwMRPB3H0nCObGN8Ug0GMxT1UlEE1QxQqJUhQGJn0IjBYpdJxWdk9n93Qy6MulqNNEBUgiQgRtO/hMcgHFlrxrMF9pAPX64aKQwneY7vMb1nAvatemqTVAKzyJvB28+BHJA5xVdp9m0+7GlFGsnVYkEqYmCYGCfiDsdcyiqWK6HDjpIkXgg89ehwleTSGqJFRgSoIHilrfhivTNZ/IZBqdQiiApcTFNlpFiOp0MDzuPpin+Isz2tTraaJq6IVvly9R/vBhIVQRO0rjUMND03myNffY2PrY4m7R7Qos9N0q03N0Ol1Y38Q2MxY/UYzwuRWMK/xh2pTUgqzERGrLdfNI4x2N4ox2NacQ55GRSw1BuIYJeLXPHHytzhuVqV2X7cbqLA6tJG8eEBrbWXnDcx2rVFQKKRdGAurKredmIDD0ZT5Hmeu5QHu4CgSSpBA3mbSLzxjftnIr8vnqiMVGYJJPy1VBF9lWCCOflJHkYnB+T7ZEQUIk/Mh7xJHUgSOmx9cU6ZZS2pu8rBiDC6AF3OuWIDCYtMi3tLmuy2HioVdAtKMutSZiTOxNh4SNsNsU1dir4u8FbXEjSpGm/BF77bnebYINRSJZQCwi/hLRMBrkNzv54wtftCtqM0gjLINanBKkwBpV9J6SZbfY8FZfMvIArisTE98BSYlTfSQsH/pPriTTnLUGqK5oKalMgq5XSU/kYWiJkAxeMOzXZiVwmupmBogjTUanJBsSQPEQRtMeWIqHaKRLhkgXMyvPKmf+oDEKuANSE1FAu9KotjvyQpGx3ny2xEfU7KMr9s4AMwypJ9Wi4/HzxFU7OrNUVdYA0tLaGawZTpjWAJBYTJi9sRUe0agJDqNOwYEaxbng3vt5YkNV4IQI88BirepGnSx85XpgVCZrsBpOgU1B+Zw2hibXEJ8w6nnGT+IOwM8jfY0XzdOAXWsyNB6L44ceq/XjbGq6z4iRsYk9D1IP5euJ6OfcAjVq/GLyAANsW+zjGdgZ7M1apfM5SpQRAZLLqedoQkBtO5sOBe+L/L9qZeowNLMabwQH7vVpNwVIIa8iRE3viz/AMRlwqgHTZiSBosTB3MwVIHneNyF218P5atUpNWppVBcrfYTTcgCTEyo32w77San2gyrBZSWPh1KCFH+oq3iJ3mV3FsEjOh9ajSdLACfDwjg3tuwj0GKPN/s9Qn/ANPXzOWACxpqllO9gjTI5kG87YAzHw72nQUmjWoZokyO8XuX6RY6SdhdvbaCmNSMyyTKkyVAtIJMXgSQvmdMXm0Yc1dVHiZUaQs/ICzCyibyZsJO/OMnle3cylQ/vOTqqSQSU01aafdBZkmEMMdgfCfQ3mQ+J6NUHSyGLeEhrkEwVN19xixCzkqVa7aXYBgrow1CbNpZTqU8GMTLlIWAWIGmJhiQttyOR7+YwmUr5dvCFpCQQV0gfOZdY6Tc9cdk8tTFOm0QdKmVLX0oKd4IHy8e4vfAj6JcbmfIgoTfoC1o9dvPC5pVqRqW9M60MBtDC02OqSOnE3wTSClR0uBJ1HwmJk82m+GMoHJ3ESAdzHlgQnL9qKxCPAdpAG4eASdJ2NgTjswmkyduv/2/+31jfAq0SfvKymxkRO/rPH44kph1sLibSxb87j684blmUZl2JFIiRsdo29uuHhsRiiDJI0Nv4Gkt1MD5uNwcQ1a3dgMaiRIH2n2Zk2A1bSTxpxyvx/Tfl9ie8OEnCGs4+ak3+0qfzIP4YVXkTBF4gqQev9nB41eUNJwk4TN1hTQu5hRzv+G+GJXBAINiAQeoNwev4Yco9JAMcThner1/D+sYQ5kDYfX+g/rhTnfAlaqFpVidlhuvTj2OFq5rq39/pgSjVLfvAAuaZjpYED8SMLNAVc4IIKkW8xi0y+TpVaAY0kL6LHSocMvRokSR+OMFke3Q7AMxA4I29xjW/DXaCqjIz3VjBhoIMEE2tfrjlw5bcY8vJ1KsjoCswRP1wmIMrRVatUI2pdRIAMqA0PA9Jj2x2N46IcwtVFchadULAAKlap3NiCVI9Qo4njGa+J/iutTTRlaL1KhYh5pl1pldgAAULb2LGABYzjcPU1KVZgoNjES28z0HoMAL2kmruqTy1MyVnSV8whhlHnF46Y9GuWawvwpn85UpM3e1jW1tKkalFliVIgC+wjffF5R+JXVozFMEcsG0N0MU3NzuY19QAedRlswQ2omfM4Z2p2iHP2SGvWT7lPSGVSQDqc/L4bwSJjY7jOyte48z7Z+IM9WqsmVytdaatMGkzu4U7tqWwNvCPIGcaLLdsV6mXptUppU7wT4gUKmYOoEMDpPQCYMAY2ApFlBBCW6gsONtpAtP4HEtCgqAgkt1Lkvq+vt+mM3n/FI85zPbbHNUaNKnWpliw1kF6ZMeHu0aREi7KbTvuTe1O0sxQUtXRSg3dG7sgdSHOn/uGNVnBCE9ASJPAsfQC+Af3qSyIHgbE02VXIAnRqEEC1+YMbTg3f01jzmp+1hxWRaVJSkgHVJJkwCAsXHvP449B7V+J61BDUfKNUcyFWi2vXO8yutRsSYbpfDe2q+ZVQUpK6SJHysD5FQQb32GHZc5hhqI7vaEchjvsSu0CB7nbbGrykElqn+B/jLNVe//AHlVp6XXQjo9MKGABRWgx1MgnxdNpKPxTmKmdelTy/c0lT5qtJ9LlTchvDAINpHG0nFy2RZrVAGaR4g2khdyLibiRMc9cVmcrrlHF6xRulNmAMkAE9bHgW64ry1qRZ9o9q5tAhy+WSspJNQhxItbSraSTN9/zwXmzmSFanRplg0MRU+6eQDEna08bk4AyPxhSaFFdVMmFaFPWCr6WHqRBwflc4SYYqfNJBMDxGLiLnrg1Yjr9oZ5VihToltQB11GKgWkhdEzvyI6nBOd7Yrd7TVKKtTadb94o0n7vhYqSOpAPETiDMdoUTAqVO6MmFZxTZokEiTcTcex2OD6lJSAdRI2MwVHPlyJxEPme/NQsVphAq27ySxEzJKwOY33J3wNWovUpoKyZTMPrGosphULSQikGWAhQZAMT5YKq0nEoVhCCCQCjXFzcXjecJl6skEqLzvMX8oEDYTfyMXxJju2/hXO9475PMU0Qnw0CsqoFoVirRPiJEAXMcYvOwfhvtBAz1czRJbQF069KgG8DStzyBE7SMXqqQ0EBRaSJYHy07fjiOjTSqwJLIQLlRF9oUz57Hb2w9jcUmc7M7Qo5oV6ejMJZWph+7GgmSQrNCtYGQd/LFzU7auw7mopHihyIJGnSoNwNr9OJvhUzzL4STH+owb7bX+nXfC0GESWqBrcynEkBtWnFqS0KzBP8vURwGUGJJETFrAe4w+lnnBIamym5BlYIE2jcHa8fTHUmpso1KBIMhhIIj0HWcNXslIK0xo5hTF7A8QOP1wFW5p82c0lSmKRpimUKmoJksCSZWQAADYmY2xcUqdVo11FAkyFXcepP6Yrcx2I4ckvOrqNgpJABEgAyAbSdIM4Fq57PU2EU6LpGxd1a/IZl0dOBiDRZehpYEuzETEwoE8QLT6zzicLJkExewiD14mZ88Yvtn4vr0tIOWCKzohqmqrKoYwSdOxHn0xfJ2wpEkKQbgrBBk9emLTONvSw7Zy4alDTt5kHcgebH3iMU/wvknGRy4eQwQAhwQRBIgzfYDF1/iQC6zvsii89CMOyh1SWmeZ39Mat2Yz457AVaLDYE+l/wwOS38LD2ONMjcLaNz/T+v8AYetT3HX+/wBcX45WfN5L8b9t1so1MrljVWpquNUhhuCNBixUzPJxnMv8cVSZ/da1MjmDB8p0jHv1ftAJEk36T/flhaNZ2gnwjpufrNvxx0nHPTFu+3h9H4j1Af8Aoq7REkKh+l/TrhaXxSaJLLRzCGIk0GBuQYsCN4x7kWPU/XHB/MnB4Rl4zQ/aCt9dSoL2LUWPt8mOx7ST5nCYvCHyeeswYiGEHYja/nzbAvafY1GvBqUlqabAkXXmxHiA9MZX9oVAZBmfJzQJe4QkIbj/ANudH4Y2nYtctllZjcqpJgDc32xzsx04+wo7OCppBKwN9bE77amJby8MHgYBHaCZeuuWSk7kIKjCgoOgObFhIid5vuCRfB3a1YpRquvzKHKmAYgSN8HfCWQSnl6NRV+0rIj1HMs7kgm7NJidhMDjBPum9oGRxq1AggGJMG1rSB5emCshqkeKIM+WwvHJ/uMSJmWYLqM6rnzt+A8sEZTJrcx1sCQBJvABgbDbBmrfSOpTkKTBAMxwT6WmN9t+MTVUOglSSQJYR57q03wmTUFwpEi+/qed+B9MOyqyhY7yV8otaNsGtYre0O1xlKTVClZzBZgodoAmTpHy8fNYb4rch2nWqv3rL3KMAVpMBqHm5m09I542xpQgYsGAYAWBAI53B343wdTpKxGoA+oxruLqqju51VDqFpndRpFp6CJ/s2YMqSVfVKm/dsbGbXUC5PkeME6dUA7FRI2B+U7euJcqgbcA3IuP9R26YzhZ7t7sLLso8AYFkHyaFBcgHyZb+2/rT5rsWnRH2BrUSTCinUYLsSSALGDEg/xC4x6FQtTUjc6Z85gH8CfrjkyNNwNaK1muQCRBOx3GKb2vTO/D2U7uiadZzWJZnOuH+cydUADeTGwmxvhw7Ay2vVTBptaRRqNTB/mVGAbjceWLvN9n00RtKxBGxMX63vig7WrEVgAYBZBa1maDffbnGsverZ0dUyVQSFr1DIIGtUcGd5KhW3P8XXAaZjMBwtUUyv8AGrMpH+xlO/8APiyyWYY1GBNtIPHmP0FsdUUOSGuMYuz1W5JQ4rkEaSZ33J8+uJVzo0kVSxIjSVbTpHIMXwFkHIzoQWXupgW5P12GLNPEYIBF9wD0wXZ1T6vYdu0wxgeIbWJO0SJiSQbT1GJqGZhZZ1ifvQkA2iZHMYZ2vlVpUx3a6bkwNpMkmOtzigzFUmpBNjYjrbGu2WsarBB0HrIgji8/TEoZoJWCYsDM+Q3j64raK7L91CAo4UdAOB5YJqoPC3PXnjGaYLydV9J1MuqTABMRwLwZxK1f+LbmDt7c4GemARiv7YzbpRZlMEFY55HXF2sw6pSpZrNtShWSio1Sqsrs/wB1p30iPSfTFvS7BooumnTVALwqhQDvNrdMV/wZnXeg5ZiSKtUA+QqNv198XSVSTB/IYOXr0oC7QyxREebJ4WO1tg3sTfyPliwysMOdXQfniQ0wVKkSCCCOCCpkYz/Y2YY0qZJM6d+fm0/l/XHXh7xyt/S/q1DTEHA+Ypd5TPj0GJVhEoYPig2MeeJz4kUtcnecA9o0xoqr90iI9dxjtHNL2Ox7tS5mdiwGp4AAqsAAFZwNWkfKCBwZNpZuWtt1/LAFJyUM9D+Rw7LOQBHU/gDiZWfebeZ9h64nS3livyTkzPX+mCQZN8aZorXjsDscdi04/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QUEhMWFRUWFxgYGBgYGBsYGBcbFxwYFxgXGBwfHycfFxojHBwVHy8gJCgqLSwsGh8xNTAqNSYrLSoBCQoKDgwOGg8PGiwkHCQpLCwsLCksLCwsLCksLCwsKSksLCwsLCwsLCwsLCwsLCwsLCwsLCwsLCwsLCwsLCwsLP/AABEIAKsBJwMBIgACEQEDEQH/xAAcAAABBQEBAQAAAAAAAAAAAAAEAQIDBQYABwj/xABBEAACAQIFAQYDBQYFAwQDAAABAhEDIQAEEjFBUQUTImFxgQYykSNCobHBBxRSctHwFTNiguGSovEkQ7LSNGOT/8QAGQEBAQEBAQEAAAAAAAAAAAAAAQACAwQF/8QAIREBAQEAAgICAwEBAAAAAAAAAAERAjESIQNRE0FhBHH/2gAMAwEAAhEDEQA/AMeGOFBwneKNyB6/p54gPaCc26Emx9OmG/LxcvGiAPfHf3vhn78g25w45mQLiPzwz5JVjgcOCHHKpO3vfbDS3Xf3xefH7WHhcSLPBEDA37wQYH0thrZ8ASxje3pg/JDgs1PPFn2d8T18v/l1WA/hbxL9DI+kYoVzyt0G/PS8RhVzI9uDuJ6YZzix6FlP2oOP8yireakqfxkYt8t+0nLN861EPoGH1B/THlS1w23Htv64fNr46z5axeEex5f4yyj7VgP5gy/mIxYZftOjU+SqjeQdSfpM48MBwq1sbnyUeD3s4THiOV7bqJ8lWovo5j88HL8Z5of++/vB/MY3+SMXhXsBwmPLqP7Rs0NyjfzIP0jB1H9p7j56SH+UkfmTh/JB4V6HhDjK0P2j5cjxLUU+gb9R+WLXIfFOWrfJVAPRvCfabH2xqcpRlWmEjHJUDXBkYWMa1kk47VjjiOpWVYlgJMCSBJ6DqcGk6cJjpwuJGnHRh2Ac123QptpqVkU9C23r098V5SdrBRGEjA+U7Yo1WK0qqOy7hTJjafMeYwUTgnKXpYZGE04eWw0th1ZDdOE0YcWw0tiBpTCFcKWw0th0uK47Casdi1Pmo5xjYHWSZIAn69RhuXzpVp26j/g4krdpkiJBG0c/W2AEYGZMdPXHyfGPavV7TpG7J9OfUf3vgpKakgqxiBA4/DGdoU92YSoHtJj8cMDRMN6YPBL/ADfeKD96N9zHQeVj+eB62ZbwkkjkDp0HnxgHLZx5jVHmTb088T1K6vItq2B49cM4g2nniGDE6o8zgin2xwbdf6Dp/wAYq1chdud8MFX6YfCFpBm6S7Lcj5vXn1tjv8bUQAsbRax9uPXjFD+9bDpjsxny0TwME+MNJSzsqQzjVfSZ28zgTL9rzMAvHFgPXFEKsxwOfMYV3hiQNIOwG2GfHNLVU88pWd54/v8Au2OXPNyo22mI8jjM0MxHn5b4KHacCIF+P7598VnIYuxnefD6C4vt5/8AjCVe1thTiTvAJIHsOuM7U7QbUST5fjPthK2bH3ZA5vvGM+HK91NPT7RWwZhq22v0HNj7YlfMCCZMCx8j0xkqNe4iF+v19t8EDtdgILTxG4/HGpOXHqqyNJRzitYEg/n/AEwtftDQLzJ4GKjs3OrqNQgHSJKmfERwI+UHrhnbfbaVmlKCUhAGlGcztdtTG++3XbGvLl0PFpKfxdmUphadWoF6aja52PS/FrYuMn+0yuhAYh9CgQQIaJkmLk8SDxtjzanmtwPUf08sT06gBJkxe17726YzJzl7PjHsvZn7TqTJ9oD3k7LEEcbm3TzjHnPxD8S1M3ULVWuDCCwVRJMD8L84om8Jmm/iEHpcXt9BHrh+aDP3jgjSVWbgybGIFxsJ8/fHS87ZlrE4Se4t8n2jVVl0My1LgEFgRfxczvH9zjUn9qlZU0fZswEd5vfrY6T0/HHmmXpFvCGAkdd4mB/xh9amUjSdQMGbRsScPG51T4y9vRH/AGhVa1GolRob7rUzoabwrDYg22I33xh892q4aA0nn15vzivSuytBNjMXmIvO9h/ziBzeTtxMCfb64xyl5dtSYuMt2q6HWupZF9JKkdZjqeuL34f/AGgV6Dzq7xWEEOSwHQi++/t+GFWsT97E9Kk5aAu3oPKcZkvH3FZK+leys/31CnVt41DW2nkD3nBJOPK/hb40bL0FoCmpgkyXJ+YyR6DbGjyPxlUdm1U0CqjuYJmEUtzySAPfHtnzcc9vP+Lk15OGzjLZT40Vh9oNB8hIjjz/AAxNV+K6KiTWHpefpGO0szdc7s9NEThpOMRmv2iIB9mC3qYHF/76Yz2d+Nsy8N3hWJ8KeEX4PU+ePPz/ANPDj67bnC16sTjseX0/2hV1VZUOQTcnTvwdgf8AjHYZ/o4Lw5PLWbyvhpqHpE407fDyad2n6fphq9gLz/8AL/gY871s/SzRAiBB3sMREm9saVfh5d4ticfDw/hxSDWWpt5ThzsemNSewxb5fwGH0ey+CoHmP/GHFrLo7EDwgxPBMzyQTvhhpHp+F8bJeyx1PluBiNezYm0+kHFEyf7u0WF/xj0/XHJlHJIAuMas5H/Sf79sIuQgeH2Hr/f/AJxLWaHZdbhThw7Nc7/kR9MaWnkT6Hbc8YkSiy7iQRFxtsZ24w4mapdlGYJAH9xgmj8NM0w48hefyxoHySmD+IH4eWFp5fTMGZ9tsCZ8fDJNy2HV/hwcFvMwI/PGrV5sVv0t/Ywjub2jEmTp9hjaScFUvh+mTcH6/hi8zFCxIiYtt6/XD1y2xk3iePPCg/ZfZVKkDNPWfNjtf+Eg/jiRexMubmiBPALRz1O+CxUI4P1nDmqgEQsg9fx5GM4dBDsGgp8KfUkj3HTEOY7CpgbR7XHpb03xYmqvTEgqgr1It9PX13GFar6fZiAWVSYgk7kb3sB+uFXsxB89NTMxA2gm1udsTHNDiD9P0wylXBBBtHiF7wf0wIxOzKd4UDjp5e1sR5fsel4vCCU/3Tv/AHHnhyhJmpqF+DA63sZm2J+zvnN4Uj1txwPwwoP+4IPuKw/1KG9hOFq9jUyZ0KIX+EAEkwBB8ub4JZ/JTHQEfW5w+nUmbaRp9j4uOMFqV4+H0O1NfoMT0OyNFRZBiCSLmALAATAufxwZriRxeDx7Yky1NiWI2hbnbcmD9Bg2oVQpqpkCZFiQB7WH68YMzGYK5Ss8XfTTHmB42/8AiB74EoLpUlSpne9ot5/3OH/E1Tu6FJWMeA1D6udI/Bfxwd09RSjNC6/eAHlwMUubz2pje+3lbF92J8Q0KkiokAW1aZt1JF5xTdpdnpUqPpmDMef9+eOd53crPjOwlLMoBJHMdALbzgc5kAkklh0i3Xfj2w98r3akavOYg+7begwPlQWLMwYqNpuDf6HGMnuhDmqbPDUwxBk23GOwXaDpME7m4n6Y7HScsTR5cWuY4mY9eVP4YkfLHnbqdj7son64MCyNrQBqEmAOBpCKP+o4kylCmFYhnNTcaFUmByxXUw9Aw9cdWgK0jxLDqPztIGIo1Gxn6H8oPXjFjqUnbU+0T4ut5FRvyw5r2Ik9JJI8oOs+2hcSAIhEA28iYPnZsPqUY2geUQB7xA9zgkpwLGPl2J9FvHFygwrLeIuLbe3ESdh8hxLAqqCJE2tt08xcfTCtEWv7yPpwdsSNSv8A6uNtR9rN/wBpwr5cmbSRHhmX4sAwLn6jEjUUNEQGjbmZ4mx9N/0ayMLE+ewG1juL+xx2uSeB0kgD6lx+I9sO07ksR0OkQemqWhgBaNPti1Ii/Xf8598N5iD68HExcfe8Nt7iT1iy+gAXHZeT8gYjyWx89oHqD74QhZyuwMek/p5YVK6wImJiI2tyfp9cPXJkmLG5m4eOb3Nhv9N8c2XUWLj0j9GYD/tPpg0ojmL2vF/x8sSGSCQL9Lbf18v7DqhUSBMGOYje5sLbbHHBFtsWvEFmJi8RqIMfy4UghvQfh/ziWidXh1CwEG20/LuSd52t+GCHy33u6+Y3YoQCT5sABxYQPzxy0TH3o3+cG/8AtYz9MXaBPTMkLfeLb/jh1AGCGBvcGIgg8XFjfrg5cnrkFktxedzxpAjaZjnEgywveP8AbqufQiPxwasVSq44i14KiQbckSMFZWnZtQsRAAAMfQ++/GCly9j4j6Rbe3Wfww0IsmZFosFAP6/iMWrANbIk7ECQD4psYnpzbY4XLZSGM6ZMi0iAeLr6bnFzVoJoBAPQyx8haTI2GxOIxpGwIm9maT63IiAMGnFSuRImH5j5d497+s4IoZULDMwHooUXtvMnfBwUbxb+Y3mesn+xh5anMlQSIsxJHlbj8MWnFfW7PAJEzBPH9MS5PIgEllLWIgi9yD5jacHZmuus/ZqL8bW8r/2MRDMC9t/SPIbTtjOnxQp2fDfNAPKrAH+nxRJ4wYmXQ0tIK2ZiSYmduLWthwrbjSCfK1/0w/LVlCKe7Uk6hHuImLfl+OLRiLKqFAXUu4uC2297XxQfGWd72syE+EATFhCiFW/HP/nGnSqGYEUlG/BkyFvAII9Zwz9wpai5pIS2+pHI4En7UYD2wn71SRQAGAsbAQf+YwNVzpBsB5Tc3vjdZj4foVX1OW0hWLBZVQiyTuzdfqZx5z2lkQXL05EsSEuSotySZMb/ANjGfGOd44LzNTVplwpI2gmfoCD74fUHdrFiOdufyxBQRZAJDFf4jt6YdndEeI88c+W+Of8AArTWg326cY7HZh6XCPPr/XHY64no75dgwB0mqTASTXrDiAAxpiN7wfLDm+Yq4YMD8pmq52mKa6aYNxIJkTiyej3aQ4bLU2iKNMM2YrTYB3ItJ4PsuG5mkaYCVU7lHjRlKA1V63I72oQTFr7+gjHRsE2XJOgiW3CD7Wp//KnpRPRjbDWyhH2YgsBemCajf7kpfZr/AL29cHfuAhqcFKrkBMnQYwLWNdtV4gkiQfMcI+RdTUp+GoKY1PTpE08tT3I71lGqqRb70yYk4liv0bqdhGoCCATaCtMpSX/ex88S06RYHSdQG4EMiTaWI0UEMcy2Cu8DiWZe7Q3LDucshFiKVAAPXbiSPUYirAO606au9QRp1qGaTz3MaKK8y0sLEdMBR6FiQRp5iTT8xqOimx9n/XEPeqbD2WJ9LQqybWFNtxfB1SidbMYrlPn+1A0SPCKlZvCBPCRaBE4EzWeAAVmWoDPgUMlAG52s9U73Mc74QYcp4oJUN/Cku8bXVAQo/mC4iqIFN2SbDTqlgZN20SvSxYHyxNlMpmc14aSaqcmIhaSyBvwt/eI8sPTsdUrvTquxdQulKYgPN/nYAgDYk6faxMgVTtGFAMhd+FA8/Frk7dONsMmE1qrMoUbAsFi40s1wYvO+LtezUuy00SmsjUpR72MGs50W6DvDHXEhywBUsuqfkDF/F0KgjvH2/wDbpILC+H0mdyi9+pIIKqBuxO8wQSAqixFzxtgr/DV3bVEfMGCrHXVpKnj7425xbLl/FcEMu5E60vewLMhi01KiAdMMqU58ZAg21hhBI41hl25JqsN4nFpA0qaJuoOpSsmSTMWDHUnE2YbYMKvomCgAGkMdBMWGkXUn85sBfDRR0m0y22mVLTtECm7+3ee+EegASFGludM6h/NpUMN/v0/fAggS5mBxqgr/ANw8JPEHCNT5Yn1MH08S84IOkiTv/ECNJFgAzL4fqBHIOGOdMyLg8+A32uPCZtuOcBcrKtwed/mB99xiR31iVHr5e2/9n1wNp0nUbW3Pg3vuPCcPHhMxc7yIkG8agCPrhTiCRBINuTB/TDlHkV9hf8cdXU2IkqeviA+hJ/P1wgT+ETPK39dxbAhOWqX0kgzaxgzxgZSdTBkKgGxmJ6+XTDu9AAOsG0CeuJnAYawJt4tJG9vO/wBf+Qoi6g7t9CT5454t4j/0xhuo3s1us9fLHCpO5ibXtHnP64kNq5lZvHiVTefTrAw2EJ4A8thHvhtSAqGBYEbk2m1xIw4Mn8U2tAfm3Kz9MQ0uZoiPCdQt90/rh5ozTXw7KLAXvxPTEuarjSSmrYzKni2+kR64lDBTOk/KIO0HyuPrfEqAp5NgCT57T+cbe+I+84/KZ/PB/dahDFF8yQWJJ5vJN4xFTyxYDQ0ksFELFySPYc36YFAXalY08rEnVWbQP5Eu/wBTC/THmmezoeoQLCY8umPRfi3IVKlYoi1dFGkEpkIxmQNT2BkSQJ50481q5N6VTS6Gx6G/TfEzy3Ev7zoOopq8z/TbETZjU1wb2A2vg5aaVZ8YVgLz064qqqQxAv8AjjHG65w6pSgGVA8ycLiAqSYgn0vhMdWn0JWyVTL0u8lauezD6UZhIUkH5ZEDSsy0TfaIGBqnZf7s1CjSY/vda9SssJpQapMAWUseCGYi5PFvnexx3uXqqdQFN9Ls1SoBUJQatLPtp1dLgXGB1yNalnalTT+8VHCBXYpTVEH3d3YHVqsqxt7DoATsbTVq5XLuFpooOYrARWaVLGmahYqJsYAAAN55GFWn3epgaWSQ/ZUACzZp+DUaDOoiwO4FtryHOmhlcwhLLmqz1Fcqjuq1Kz6AGqRpUQVA5sNsW3bWkIlFUQrSp1n0g2UU6cQyi6/MIPlHMiDP/uuYzuY02D04ViCVTLxbuaMbuPvN1EcSR89lF01P3NlSlTIpHU7AZqqJLqIiVF5Y23gxta9mmi+UZEpOVSk1QidLM5Grw6WJ0i4lv9Mg4q+2EGXo0qcy1NB4S6NcxeB4gxO7bcYpd6SvfOF+7SlTEz4aVMEKDOknSTAPVjc84vezPg0U/tM261HALd2BFNBcy5MwPOPScab4Z7Hp5ekG7tRWKDvWXck3jewEbC1sMq9l08zUpBlILl3ZpHiFNlCqwA0suptiDtvzh8vo5itzfaDVAoXVRoEwmgAV6xgAigpgoIPzm8G0DEP+HqJplUBUanQEillVO75h961YjjrFhviycVYNWmxNSu5pU2aNdOmpeSiaQgOlHfe8rgClUp/L3Qik+illifHWzEialYglWg8yRAY8CII3yJ10zTZm1/5Yqz3xRZlqZZGGWp2nURN9xgTv1uTFMMYME925uNPeITWzrzPhVlWcWOdpOveyUqBdBzLszBqzmCmWSFOlASvhX+IC3iOOzlLQWDhe8Cg1mUahRpsfs8vl1cRrYQAYAAM2kASV9RNIII+S+kqg7vzYf/j5T/cKlT3xE8yCLlxCmKhaoOQur7aqnU/ZU8E18iKcKpWkyqarU3+0pZVCSEJEkNmHG1muOkSPUoEErWHdk+JxUYlYNw+aqDx16htpogAX2xFCKCwxUhRJDeICmW5DEHuy+wCfbRzGE/d76CrahBCHjzCAG1wdQFJR1wU4dT97VokayKVRafDO3y5OieETxnriMUpCrpDhhqVQumeS1JDBROtesTI2xHAj093JAiwaQb/z6xfyFVz5Y5VE6WLT6HUBczChWIPTQwNpYb4lbLN4WnVqsD4i7QJbQ0CpmFX/APWUX8MKaQ7uQBokA/LpDHYNA7gNt4ft398SCikBtpG9wLTzOiRIESGSxJvhxQEFpsALiw5m66ln1A9MFLl2kqVYmPlKtJA2hSDUjoYorzhtXKkLrEEXh9QZgf4S4aCw5PehR0wshQrC0HTzx5E6ktO28GOQMD1ssZm7LuDp1g+ZKmR/cHBWYy5lWJiflJFz/vOl2/2s/vhrLELVYAkypfeeoDhHP/cdojEgrSeZPMPP4NB24xJQInQ4MNA8SkCRsbb38x+mHZuoBZiVg2DMev8ArWB7N6YFWoo6gf6VYT702ew9vTAktaZgMsjeCV94Zbe/lhaVB2krMHaCpP14txHvjnrd4qOrqBsT3iKPfWRJjiBbjDRBYlTMC/8AkEniLGTM4NScaghLOylTNtAkGABcge4+h3xL3wEEyBFpqKJ5/wCJwHlHjVItGr5EEkT0IDQI3P12wTkzsSrHzFKlTUzxq1lWM9MRSmujFRqkytu8U88gTqG9sGZtF1EoFDCIPie/WYMbcbYG1anQDrJhqZJgEwQu1+cFpW1mNyTEEu/v4fDHv+mDUelyYLi+5UJMcy0Wvx54kpVFpLWzBOpaCHTL65dh4R0HT/dhmgKCYCgCflpobbfOWM+2APi2toyyUT8zTVqmeTKqPr6fKMFpk1R1u1dLEaOJLKdO/Ee+HP2sKVNXZ6qq0gAMeAeNQHXGR7XzzGswW6gx6kADFv2mGNDLDc6CT5Ex/wA45ePTV5di+0u0BWy7PT1GWCeOJMiSTM8DGVzPZbgE6Af5en/G2Na2UByyzT0nWWjYyBE+pnEvZ/ZDMAV7uL2LEke0A4dyembtY7saqEJEQTySBYcfXC41faHwW7GVWlPOkMv4EjHYr48ves+Feq0adZaSUglNqeokVHdkYLMjwwxdoLXLAW4wvanaMaKVNKrVQwgrTZlK+HVqfZYDA3O6+eH1a9JSarhaYi+tlRdR4DHbmwwZ2ciVUFSjU1K0afFIhZXwnkiIkztjqQOfr5YVRqdDUchGpFpZysDSqEHWRawHGH5v4epCmaFNO5DKYNIKkhrMreG4NtxzYziRMtNYvqR/CCHCqxlWZCJmRHhBg8eWEyvZNMVzWDVARMrrYUizC5K3WYJM9cCZLtXI5qjUp1Hq1azIhQimq0CFbSW0kAqUlVkOTz4RFze1Mq9TuT3NN171GZkBaoFQSzO4VV4i42Mja13n8tU1l6lcd0AdKJRhxPJaWJgdB1tjI5Oo+ScEu1fL1fGDSJAWSYjSdO822tcWjBuLpussQ/eqfK3kVH6hh7Yj7Fo6FAIgoXlTH3mDEjbwyLf2SJ2T2shmoalIqyywDfIALSTE3kEEC58jMNeineUq9JW0ahrRNSwAzRU0yJmfEIMiJmMXTS4y+XNMIDBVCfW4K28rcnnDK2SDqqmGUVndlYAiG74rY23ZTOGVa1VUL2zBadCjTSAToWLNqI6xeNsOq9ogOqaKk6dRKrKadjL2UsORvAONDAFTsKIFJtEZmo0C9FAvekHu5Cz4UE8NfywDlMpVbQ+YTvFarUqroINR3aFQlCFVNKdGMQPXGlo5pXRalNldG2ZSTsSA1t4IgkYCP2cAASjSqgRY2EAA2lgLR9cWrFJl6tEBdJD90rZqvLF2asFHdKzEzIKvAaflUcDCZddVNm1d8UAZk0mKuarSqljbWoLLC7BT/pGLd8ktQAVVViB4QRr0CWhgSNxaYg/gRwyhYL3dYuC2srUYuGZNJAFQyyLCggAG+HRij/wgLFOgyQtQIe88VOvmArEkqDJ0FSANgQ1jAwNUq6ZBEqxMMzFkrOh0vXzFQwTSQzFMCCY3BGLp809N5q0mGg1X1IGqKTVChCkL3hABYfLHBM4HdVZdFNlKCll6R0N8gLlqgMXUlYBm+C1qKgoNRd9Td6Dp1nQayASa1ZgR3GVXimI1bRh7eJ1ZbMVLK4ApOVsDVZbDLZeJCn/MbqMS1+zEdnCwpZ67sv3GXLMAiukQy6jOEzK1E1rUp9/pKs+ltQq16gHd98CFIpIIIVQwAAPBwpEDIAIGhiGUASryfCQjwoJgnvK7NPAOHMDqVgynUCAYqVDUI2p03BFStBElaSrTtc4lyqavlYVCzNBNhVZbVMxXFvsafypT2JjqIjq0QZKVdJZdR7wgaqIECrXZSr0aTEnTSVoaRYXws4Dq0AutqYiLPcTaJ1mm609RJ+RqhIja0YBSpADJCqwsTCq3oSKSOf5Uq++LFsnrhLhgp061VSqEHW9IXoZSgBPjGpzxvOGjs4GAukM4CoaYdRVVdKroRPt6yCDLkop9MSxWoxkJJVz8m6Fv9OmKTP5RTjcknAmYoR4nRQNgz90NW8xqWkxjqGIPBOLr/DygKLffUtNQQYu2rump0Vi9nqVCLyMNGlkJ1DXMalJYNzFRqXc05AgAF34BwGRX0C9QXWqFayse8uAQBpctVXSdgZidgbYYaESHhItpfRrY32L0UIH+0jnB+X+H6lU66eWqMJkEpTRrcz3FWL9anG+LVfhXNM2vuFpE8d6ygdPkqpP0HtgWM/k8srVFKlPlYEDuoi3CKdUEAamBFzcbYky1dRtpPXxZcg9LBGMjy5AxpKPwtmlKnVTN/v1qpKiB8s1ysnxXI5wrfCeaLE6lIuQoq1jN7STmBEDkD2wasU+TqM1SVk6FJMX0k2U+Gkp6/wAWxthmf7SppAzDkEzaotaIEXl2C2O9p6Tti1f4XzsVVC01DXpksH0wBYk6pM8kE3NwIxDR+HcyTVFXLMqgEK1EU5OoBTGnu9QPi5UC1jwrC9klazKtKDTB1Oy6AttlOlRBkcsfl5xi/irtNsxmKmnbVYxsBZY9hPvjcVcjUy2VcUMs5dk0+K1TpeSxMLP3oHmThPhf9nQKrVrX1X0A7eTnqNoHT2wX+KMZ2L8GV65lVpkT4nbUPyNzjT5b4OzFMg91Rq6bL44IA4grHvcjGiyWQqZbMEmkW/eKyUxEBaVNUc2AJkjSWJMWIHE4OpduUaVHvK9ZRqqVQD4xJDMdABXUNIAEkQYnnGOXGrIyWf7DzLH/ACZHAVgSNpk+GdugxX5PJ91VU1KbpBJuh6ESIUmLi+18el9idtUc1TDUnVjpUsoMlCw+U2B3B3AmMLnOzy1VGDwqlDpEiYLlwf5vsh/tPXGcwsa+ZBIimWB+XSCC1t+fPjCY12b7M11qFQ3FPXqX+IsoUHaDHi6b47FiVOYphlCVUWqhNwwBiNhBJPv64PL66RVRqpQQyrCEA8AKQAB6g9JnFf2jQr90xy9ajVcwBr1G44lOduBHOK7s/KZupT0VjTNQTrFkMH7qlSw0i4usnHf9MxNmeyRk8mRlu9qMrFqQarUsXadPhGpkkAlIhuSN8J2Bk80tV2zmdRnZNRRV0osNpBvpIjaSonX5XPq57N04U0SyAQXDIGGwAW1ublT6jDk2NSotc7QO6LVB1hqYOrmJwJ2QzmabM1u+oU1oU7U2WozF5jx6p20zuog+k4iyXblPNVXp9zW7oAoS1J2pvLDZ1mVMkztBnbFt2bmqJph5qUgxn7UaCNxcWC+4B64WoyFyO8XaZLHkwN7cEQCPTAVFT7JpIWp9nZgIVaGpCoTTUw5hgJNOSIPN8BVfjY0KhpZql3LDd6bCoGtF4O31I5AnGnGUVaiOoHikXBViQNQ9Y0H6+eI6/YlBqb02oLoZiSsafEYllgyhtuNowZF7ZzJfENKv3a5auXqn7RlJMmJ3D3URvzcGOlxQ7WU1FSovc1m/iiWIMgBpuI1ieJOKnK/AyZdHTJ902vxMtfVUMiIRTZSvzXKE35wztXtHKpQ05ylVV1FkosSrCLFIKowtF+m2H/hz7D/DWfLZ/MUnQN3VXvAzkv3ekd0CjMCQzJEQYMMTAsNbV7NJLd1Wq0yzy0jvBFjpUVJCLAsBsSYnbGF7JIymdasWqGlmaaQn+a4YBDrYixCmVkA8jcX0WZ+MqVCulGvqorUWo3eVPAoKuwFNrEqSJO9hp64b/D7WTUMwlQ6VQ0pS5dtaiftGbVawLWWZAuRyyjnqpq1UajppptUBc6mBJUqCsFVHKzvpjbFstRCLxEArfUCOCDzxfjHIQ0jaDOqQC0RF7wPoeMCCse88SG6iCALgGG0kGNBvImIuDEg4DzuSp1GuqlqbAkqbqwuJjm+oBtjiwq0U0+OnrLMCdNMydMFC3QiBckew2HTsZZLa6hJqd5JaRbwhYiAot7jcgYKYqj2a6qxpVO8mk6/aSGLVDJY1F2HRdHUSLQRUzoDAVEqLFdNJIlW0oRqlCQqAfebTttgmurodaKHJ1FgsKzExpgM2mYsSWHyyN7MyueBBLo9OApIZWF3MAAxBIMgxMGOuBUGOx6VVIDagaYQ1Ua7Ban2pLr/meH+LUJFxbDc2tZSS326K9SrYAVB3I00l0Sq6QSr+EkyPlxZVuyaLglYViO77yi2hwAdRWUtuLj2xJTp1QTLLUEtIZdDAFYVFIlWOoXJAsfLDoxTLltUowSq+pQVcMGr5ioA2uojAOtCkpkKLEDfFXQzLkOKyli1apTeGamua0ltLmqRagAunu5VfAxki2Nnl6lwalNlOpGMjUAzLoKqyg3AsTYX3g4gy3ZSisg1ghUVFVV8OkMusFoJ3QggtcGCJudaMAdnfB7ZjS9cIqBQEREUDSDIKqy+EbkawxvZUxoqXZ9KiR3VNdQ++fE3/AFHxH6xi0fY3v+vH4xitD458+V49HjNNNeXKljIAYi4sSQPI3BwlRkWNRAlgonlmsAPM4hpZFhmGrBgQ6KhUg2CkkFT6lrQN97DEnamSap3RS5p1kqESBqVZkX33BiRcC+OPf7dehIpDC9z5YkpmwMRPB3H0nCObGN8Ug0GMxT1UlEE1QxQqJUhQGJn0IjBYpdJxWdk9n93Qy6MulqNNEBUgiQgRtO/hMcgHFlrxrMF9pAPX64aKQwneY7vMb1nAvatemqTVAKzyJvB28+BHJA5xVdp9m0+7GlFGsnVYkEqYmCYGCfiDsdcyiqWK6HDjpIkXgg89ehwleTSGqJFRgSoIHilrfhivTNZ/IZBqdQiiApcTFNlpFiOp0MDzuPpin+Isz2tTraaJq6IVvly9R/vBhIVQRO0rjUMND03myNffY2PrY4m7R7Qos9N0q03N0Ol1Y38Q2MxY/UYzwuRWMK/xh2pTUgqzERGrLdfNI4x2N4ox2NacQ55GRSw1BuIYJeLXPHHytzhuVqV2X7cbqLA6tJG8eEBrbWXnDcx2rVFQKKRdGAurKredmIDD0ZT5Hmeu5QHu4CgSSpBA3mbSLzxjftnIr8vnqiMVGYJJPy1VBF9lWCCOflJHkYnB+T7ZEQUIk/Mh7xJHUgSOmx9cU6ZZS2pu8rBiDC6AF3OuWIDCYtMi3tLmuy2HioVdAtKMutSZiTOxNh4SNsNsU1dir4u8FbXEjSpGm/BF77bnebYINRSJZQCwi/hLRMBrkNzv54wtftCtqM0gjLINanBKkwBpV9J6SZbfY8FZfMvIArisTE98BSYlTfSQsH/pPriTTnLUGqK5oKalMgq5XSU/kYWiJkAxeMOzXZiVwmupmBogjTUanJBsSQPEQRtMeWIqHaKRLhkgXMyvPKmf+oDEKuANSE1FAu9KotjvyQpGx3ny2xEfU7KMr9s4AMwypJ9Wi4/HzxFU7OrNUVdYA0tLaGawZTpjWAJBYTJi9sRUe0agJDqNOwYEaxbng3vt5YkNV4IQI88BirepGnSx85XpgVCZrsBpOgU1B+Zw2hibXEJ8w6nnGT+IOwM8jfY0XzdOAXWsyNB6L44ceq/XjbGq6z4iRsYk9D1IP5euJ6OfcAjVq/GLyAANsW+zjGdgZ7M1apfM5SpQRAZLLqedoQkBtO5sOBe+L/L9qZeowNLMabwQH7vVpNwVIIa8iRE3viz/AMRlwqgHTZiSBosTB3MwVIHneNyF218P5atUpNWppVBcrfYTTcgCTEyo32w77San2gyrBZSWPh1KCFH+oq3iJ3mV3FsEjOh9ajSdLACfDwjg3tuwj0GKPN/s9Qn/ANPXzOWACxpqllO9gjTI5kG87YAzHw72nQUmjWoZokyO8XuX6RY6SdhdvbaCmNSMyyTKkyVAtIJMXgSQvmdMXm0Yc1dVHiZUaQs/ICzCyibyZsJO/OMnle3cylQ/vOTqqSQSU01aafdBZkmEMMdgfCfQ3mQ+J6NUHSyGLeEhrkEwVN19xixCzkqVa7aXYBgrow1CbNpZTqU8GMTLlIWAWIGmJhiQttyOR7+YwmUr5dvCFpCQQV0gfOZdY6Tc9cdk8tTFOm0QdKmVLX0oKd4IHy8e4vfAj6JcbmfIgoTfoC1o9dvPC5pVqRqW9M60MBtDC02OqSOnE3wTSClR0uBJ1HwmJk82m+GMoHJ3ESAdzHlgQnL9qKxCPAdpAG4eASdJ2NgTjswmkyduv/2/+31jfAq0SfvKymxkRO/rPH44kph1sLibSxb87j684blmUZl2JFIiRsdo29uuHhsRiiDJI0Nv4Gkt1MD5uNwcQ1a3dgMaiRIH2n2Zk2A1bSTxpxyvx/Tfl9ie8OEnCGs4+ak3+0qfzIP4YVXkTBF4gqQev9nB41eUNJwk4TN1hTQu5hRzv+G+GJXBAINiAQeoNwev4Yco9JAMcThner1/D+sYQ5kDYfX+g/rhTnfAlaqFpVidlhuvTj2OFq5rq39/pgSjVLfvAAuaZjpYED8SMLNAVc4IIKkW8xi0y+TpVaAY0kL6LHSocMvRokSR+OMFke3Q7AMxA4I29xjW/DXaCqjIz3VjBhoIMEE2tfrjlw5bcY8vJ1KsjoCswRP1wmIMrRVatUI2pdRIAMqA0PA9Jj2x2N46IcwtVFchadULAAKlap3NiCVI9Qo4njGa+J/iutTTRlaL1KhYh5pl1pldgAAULb2LGABYzjcPU1KVZgoNjES28z0HoMAL2kmruqTy1MyVnSV8whhlHnF46Y9GuWawvwpn85UpM3e1jW1tKkalFliVIgC+wjffF5R+JXVozFMEcsG0N0MU3NzuY19QAedRlswQ2omfM4Z2p2iHP2SGvWT7lPSGVSQDqc/L4bwSJjY7jOyte48z7Z+IM9WqsmVytdaatMGkzu4U7tqWwNvCPIGcaLLdsV6mXptUppU7wT4gUKmYOoEMDpPQCYMAY2ApFlBBCW6gsONtpAtP4HEtCgqAgkt1Lkvq+vt+mM3n/FI85zPbbHNUaNKnWpliw1kF6ZMeHu0aREi7KbTvuTe1O0sxQUtXRSg3dG7sgdSHOn/uGNVnBCE9ASJPAsfQC+Af3qSyIHgbE02VXIAnRqEEC1+YMbTg3f01jzmp+1hxWRaVJSkgHVJJkwCAsXHvP449B7V+J61BDUfKNUcyFWi2vXO8yutRsSYbpfDe2q+ZVQUpK6SJHysD5FQQb32GHZc5hhqI7vaEchjvsSu0CB7nbbGrykElqn+B/jLNVe//AHlVp6XXQjo9MKGABRWgx1MgnxdNpKPxTmKmdelTy/c0lT5qtJ9LlTchvDAINpHG0nFy2RZrVAGaR4g2khdyLibiRMc9cVmcrrlHF6xRulNmAMkAE9bHgW64ry1qRZ9o9q5tAhy+WSspJNQhxItbSraSTN9/zwXmzmSFanRplg0MRU+6eQDEna08bk4AyPxhSaFFdVMmFaFPWCr6WHqRBwflc4SYYqfNJBMDxGLiLnrg1Yjr9oZ5VihToltQB11GKgWkhdEzvyI6nBOd7Yrd7TVKKtTadb94o0n7vhYqSOpAPETiDMdoUTAqVO6MmFZxTZokEiTcTcex2OD6lJSAdRI2MwVHPlyJxEPme/NQsVphAq27ySxEzJKwOY33J3wNWovUpoKyZTMPrGosphULSQikGWAhQZAMT5YKq0nEoVhCCCQCjXFzcXjecJl6skEqLzvMX8oEDYTfyMXxJju2/hXO9475PMU0Qnw0CsqoFoVirRPiJEAXMcYvOwfhvtBAz1czRJbQF069KgG8DStzyBE7SMXqqQ0EBRaSJYHy07fjiOjTSqwJLIQLlRF9oUz57Hb2w9jcUmc7M7Qo5oV6ejMJZWph+7GgmSQrNCtYGQd/LFzU7auw7mopHihyIJGnSoNwNr9OJvhUzzL4STH+owb7bX+nXfC0GESWqBrcynEkBtWnFqS0KzBP8vURwGUGJJETFrAe4w+lnnBIamym5BlYIE2jcHa8fTHUmpso1KBIMhhIIj0HWcNXslIK0xo5hTF7A8QOP1wFW5p82c0lSmKRpimUKmoJksCSZWQAADYmY2xcUqdVo11FAkyFXcepP6Yrcx2I4ckvOrqNgpJABEgAyAbSdIM4Fq57PU2EU6LpGxd1a/IZl0dOBiDRZehpYEuzETEwoE8QLT6zzicLJkExewiD14mZ88Yvtn4vr0tIOWCKzohqmqrKoYwSdOxHn0xfJ2wpEkKQbgrBBk9emLTONvSw7Zy4alDTt5kHcgebH3iMU/wvknGRy4eQwQAhwQRBIgzfYDF1/iQC6zvsii89CMOyh1SWmeZ39Mat2Yz457AVaLDYE+l/wwOS38LD2ONMjcLaNz/T+v8AYetT3HX+/wBcX45WfN5L8b9t1so1MrljVWpquNUhhuCNBixUzPJxnMv8cVSZ/da1MjmDB8p0jHv1ftAJEk36T/flhaNZ2gnwjpufrNvxx0nHPTFu+3h9H4j1Af8Aoq7REkKh+l/TrhaXxSaJLLRzCGIk0GBuQYsCN4x7kWPU/XHB/MnB4Rl4zQ/aCt9dSoL2LUWPt8mOx7ST5nCYvCHyeeswYiGEHYja/nzbAvafY1GvBqUlqabAkXXmxHiA9MZX9oVAZBmfJzQJe4QkIbj/ANudH4Y2nYtctllZjcqpJgDc32xzsx04+wo7OCppBKwN9bE77amJby8MHgYBHaCZeuuWSk7kIKjCgoOgObFhIid5vuCRfB3a1YpRquvzKHKmAYgSN8HfCWQSnl6NRV+0rIj1HMs7kgm7NJidhMDjBPum9oGRxq1AggGJMG1rSB5emCshqkeKIM+WwvHJ/uMSJmWYLqM6rnzt+A8sEZTJrcx1sCQBJvABgbDbBmrfSOpTkKTBAMxwT6WmN9t+MTVUOglSSQJYR57q03wmTUFwpEi+/qed+B9MOyqyhY7yV8otaNsGtYre0O1xlKTVClZzBZgodoAmTpHy8fNYb4rch2nWqv3rL3KMAVpMBqHm5m09I542xpQgYsGAYAWBAI53B343wdTpKxGoA+oxruLqqju51VDqFpndRpFp6CJ/s2YMqSVfVKm/dsbGbXUC5PkeME6dUA7FRI2B+U7euJcqgbcA3IuP9R26YzhZ7t7sLLso8AYFkHyaFBcgHyZb+2/rT5rsWnRH2BrUSTCinUYLsSSALGDEg/xC4x6FQtTUjc6Z85gH8CfrjkyNNwNaK1muQCRBOx3GKb2vTO/D2U7uiadZzWJZnOuH+cydUADeTGwmxvhw7Ay2vVTBptaRRqNTB/mVGAbjceWLvN9n00RtKxBGxMX63vig7WrEVgAYBZBa1maDffbnGsverZ0dUyVQSFr1DIIGtUcGd5KhW3P8XXAaZjMBwtUUyv8AGrMpH+xlO/8APiyyWYY1GBNtIPHmP0FsdUUOSGuMYuz1W5JQ4rkEaSZ33J8+uJVzo0kVSxIjSVbTpHIMXwFkHIzoQWXupgW5P12GLNPEYIBF9wD0wXZ1T6vYdu0wxgeIbWJO0SJiSQbT1GJqGZhZZ1ifvQkA2iZHMYZ2vlVpUx3a6bkwNpMkmOtzigzFUmpBNjYjrbGu2WsarBB0HrIgji8/TEoZoJWCYsDM+Q3j64raK7L91CAo4UdAOB5YJqoPC3PXnjGaYLydV9J1MuqTABMRwLwZxK1f+LbmDt7c4GemARiv7YzbpRZlMEFY55HXF2sw6pSpZrNtShWSio1Sqsrs/wB1p30iPSfTFvS7BooumnTVALwqhQDvNrdMV/wZnXeg5ZiSKtUA+QqNv198XSVSTB/IYOXr0oC7QyxREebJ4WO1tg3sTfyPliwysMOdXQfniQ0wVKkSCCCOCCpkYz/Y2YY0qZJM6d+fm0/l/XHXh7xyt/S/q1DTEHA+Ypd5TPj0GJVhEoYPig2MeeJz4kUtcnecA9o0xoqr90iI9dxjtHNL2Ox7tS5mdiwGp4AAqsAAFZwNWkfKCBwZNpZuWtt1/LAFJyUM9D+Rw7LOQBHU/gDiZWfebeZ9h64nS3livyTkzPX+mCQZN8aZorXjsDscdi04/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QUEhMWFRUWFxgYGBgYGBsYGBcbFxwYFxgXGBwfHycfFxojHBwVHy8gJCgqLSwsGh8xNTAqNSYrLSoBCQoKDgwOGg8PGiwkHCQpLCwsLCksLCwsLCksLCwsKSksLCwsLCwsLCwsLCwsLCwsLCwsLCwsLCwsLCwsLCwsLP/AABEIAKsBJwMBIgACEQEDEQH/xAAcAAABBQEBAQAAAAAAAAAAAAAEAQIDBQYABwj/xABBEAACAQIFAQYDBQYFAwQDAAABAhEDIQAEEjFBUQUTImFxgQYykSNCobHBBxRSctHwFTNiguGSovEkQ7LSNGOT/8QAGQEBAQEBAQEAAAAAAAAAAAAAAQACAwQF/8QAIREBAQEAAgICAwEBAAAAAAAAAAERAjESIQNRE0FhBHH/2gAMAwEAAhEDEQA/AMeGOFBwneKNyB6/p54gPaCc26Emx9OmG/LxcvGiAPfHf3vhn78g25w45mQLiPzwz5JVjgcOCHHKpO3vfbDS3Xf3xefH7WHhcSLPBEDA37wQYH0thrZ8ASxje3pg/JDgs1PPFn2d8T18v/l1WA/hbxL9DI+kYoVzyt0G/PS8RhVzI9uDuJ6YZzix6FlP2oOP8yireakqfxkYt8t+0nLN861EPoGH1B/THlS1w23Htv64fNr46z5axeEex5f4yyj7VgP5gy/mIxYZftOjU+SqjeQdSfpM48MBwq1sbnyUeD3s4THiOV7bqJ8lWovo5j88HL8Z5of++/vB/MY3+SMXhXsBwmPLqP7Rs0NyjfzIP0jB1H9p7j56SH+UkfmTh/JB4V6HhDjK0P2j5cjxLUU+gb9R+WLXIfFOWrfJVAPRvCfabH2xqcpRlWmEjHJUDXBkYWMa1kk47VjjiOpWVYlgJMCSBJ6DqcGk6cJjpwuJGnHRh2Ac123QptpqVkU9C23r098V5SdrBRGEjA+U7Yo1WK0qqOy7hTJjafMeYwUTgnKXpYZGE04eWw0th1ZDdOE0YcWw0tiBpTCFcKWw0th0uK47Casdi1Pmo5xjYHWSZIAn69RhuXzpVp26j/g4krdpkiJBG0c/W2AEYGZMdPXHyfGPavV7TpG7J9OfUf3vgpKakgqxiBA4/DGdoU92YSoHtJj8cMDRMN6YPBL/ADfeKD96N9zHQeVj+eB62ZbwkkjkDp0HnxgHLZx5jVHmTb088T1K6vItq2B49cM4g2nniGDE6o8zgin2xwbdf6Dp/wAYq1chdud8MFX6YfCFpBm6S7Lcj5vXn1tjv8bUQAsbRax9uPXjFD+9bDpjsxny0TwME+MNJSzsqQzjVfSZ28zgTL9rzMAvHFgPXFEKsxwOfMYV3hiQNIOwG2GfHNLVU88pWd54/v8Au2OXPNyo22mI8jjM0MxHn5b4KHacCIF+P7598VnIYuxnefD6C4vt5/8AjCVe1thTiTvAJIHsOuM7U7QbUST5fjPthK2bH3ZA5vvGM+HK91NPT7RWwZhq22v0HNj7YlfMCCZMCx8j0xkqNe4iF+v19t8EDtdgILTxG4/HGpOXHqqyNJRzitYEg/n/AEwtftDQLzJ4GKjs3OrqNQgHSJKmfERwI+UHrhnbfbaVmlKCUhAGlGcztdtTG++3XbGvLl0PFpKfxdmUphadWoF6aja52PS/FrYuMn+0yuhAYh9CgQQIaJkmLk8SDxtjzanmtwPUf08sT06gBJkxe17726YzJzl7PjHsvZn7TqTJ9oD3k7LEEcbm3TzjHnPxD8S1M3ULVWuDCCwVRJMD8L84om8Jmm/iEHpcXt9BHrh+aDP3jgjSVWbgybGIFxsJ8/fHS87ZlrE4Se4t8n2jVVl0My1LgEFgRfxczvH9zjUn9qlZU0fZswEd5vfrY6T0/HHmmXpFvCGAkdd4mB/xh9amUjSdQMGbRsScPG51T4y9vRH/AGhVa1GolRob7rUzoabwrDYg22I33xh892q4aA0nn15vzivSuytBNjMXmIvO9h/ziBzeTtxMCfb64xyl5dtSYuMt2q6HWupZF9JKkdZjqeuL34f/AGgV6Dzq7xWEEOSwHQi++/t+GFWsT97E9Kk5aAu3oPKcZkvH3FZK+leys/31CnVt41DW2nkD3nBJOPK/hb40bL0FoCmpgkyXJ+YyR6DbGjyPxlUdm1U0CqjuYJmEUtzySAPfHtnzcc9vP+Lk15OGzjLZT40Vh9oNB8hIjjz/AAxNV+K6KiTWHpefpGO0szdc7s9NEThpOMRmv2iIB9mC3qYHF/76Yz2d+Nsy8N3hWJ8KeEX4PU+ePPz/ANPDj67bnC16sTjseX0/2hV1VZUOQTcnTvwdgf8AjHYZ/o4Lw5PLWbyvhpqHpE407fDyad2n6fphq9gLz/8AL/gY871s/SzRAiBB3sMREm9saVfh5d4ticfDw/hxSDWWpt5ThzsemNSewxb5fwGH0ey+CoHmP/GHFrLo7EDwgxPBMzyQTvhhpHp+F8bJeyx1PluBiNezYm0+kHFEyf7u0WF/xj0/XHJlHJIAuMas5H/Sf79sIuQgeH2Hr/f/AJxLWaHZdbhThw7Nc7/kR9MaWnkT6Hbc8YkSiy7iQRFxtsZ24w4mapdlGYJAH9xgmj8NM0w48hefyxoHySmD+IH4eWFp5fTMGZ9tsCZ8fDJNy2HV/hwcFvMwI/PGrV5sVv0t/Ywjub2jEmTp9hjaScFUvh+mTcH6/hi8zFCxIiYtt6/XD1y2xk3iePPCg/ZfZVKkDNPWfNjtf+Eg/jiRexMubmiBPALRz1O+CxUI4P1nDmqgEQsg9fx5GM4dBDsGgp8KfUkj3HTEOY7CpgbR7XHpb03xYmqvTEgqgr1It9PX13GFar6fZiAWVSYgk7kb3sB+uFXsxB89NTMxA2gm1udsTHNDiD9P0wylXBBBtHiF7wf0wIxOzKd4UDjp5e1sR5fsel4vCCU/3Tv/AHHnhyhJmpqF+DA63sZm2J+zvnN4Uj1txwPwwoP+4IPuKw/1KG9hOFq9jUyZ0KIX+EAEkwBB8ub4JZ/JTHQEfW5w+nUmbaRp9j4uOMFqV4+H0O1NfoMT0OyNFRZBiCSLmALAATAufxwZriRxeDx7Yky1NiWI2hbnbcmD9Bg2oVQpqpkCZFiQB7WH68YMzGYK5Ss8XfTTHmB42/8AiB74EoLpUlSpne9ot5/3OH/E1Tu6FJWMeA1D6udI/Bfxwd09RSjNC6/eAHlwMUubz2pje+3lbF92J8Q0KkiokAW1aZt1JF5xTdpdnpUqPpmDMef9+eOd53crPjOwlLMoBJHMdALbzgc5kAkklh0i3Xfj2w98r3akavOYg+7begwPlQWLMwYqNpuDf6HGMnuhDmqbPDUwxBk23GOwXaDpME7m4n6Y7HScsTR5cWuY4mY9eVP4YkfLHnbqdj7son64MCyNrQBqEmAOBpCKP+o4kylCmFYhnNTcaFUmByxXUw9Aw9cdWgK0jxLDqPztIGIo1Gxn6H8oPXjFjqUnbU+0T4ut5FRvyw5r2Ik9JJI8oOs+2hcSAIhEA28iYPnZsPqUY2geUQB7xA9zgkpwLGPl2J9FvHFygwrLeIuLbe3ESdh8hxLAqqCJE2tt08xcfTCtEWv7yPpwdsSNSv8A6uNtR9rN/wBpwr5cmbSRHhmX4sAwLn6jEjUUNEQGjbmZ4mx9N/0ayMLE+ewG1juL+xx2uSeB0kgD6lx+I9sO07ksR0OkQemqWhgBaNPti1Ii/Xf8598N5iD68HExcfe8Nt7iT1iy+gAXHZeT8gYjyWx89oHqD74QhZyuwMek/p5YVK6wImJiI2tyfp9cPXJkmLG5m4eOb3Nhv9N8c2XUWLj0j9GYD/tPpg0ojmL2vF/x8sSGSCQL9Lbf18v7DqhUSBMGOYje5sLbbHHBFtsWvEFmJi8RqIMfy4UghvQfh/ziWidXh1CwEG20/LuSd52t+GCHy33u6+Y3YoQCT5sABxYQPzxy0TH3o3+cG/8AtYz9MXaBPTMkLfeLb/jh1AGCGBvcGIgg8XFjfrg5cnrkFktxedzxpAjaZjnEgywveP8AbqufQiPxwasVSq44i14KiQbckSMFZWnZtQsRAAAMfQ++/GCly9j4j6Rbe3Wfww0IsmZFosFAP6/iMWrANbIk7ECQD4psYnpzbY4XLZSGM6ZMi0iAeLr6bnFzVoJoBAPQyx8haTI2GxOIxpGwIm9maT63IiAMGnFSuRImH5j5d497+s4IoZULDMwHooUXtvMnfBwUbxb+Y3mesn+xh5anMlQSIsxJHlbj8MWnFfW7PAJEzBPH9MS5PIgEllLWIgi9yD5jacHZmuus/ZqL8bW8r/2MRDMC9t/SPIbTtjOnxQp2fDfNAPKrAH+nxRJ4wYmXQ0tIK2ZiSYmduLWthwrbjSCfK1/0w/LVlCKe7Uk6hHuImLfl+OLRiLKqFAXUu4uC2297XxQfGWd72syE+EATFhCiFW/HP/nGnSqGYEUlG/BkyFvAII9Zwz9wpai5pIS2+pHI4En7UYD2wn71SRQAGAsbAQf+YwNVzpBsB5Tc3vjdZj4foVX1OW0hWLBZVQiyTuzdfqZx5z2lkQXL05EsSEuSotySZMb/ANjGfGOd44LzNTVplwpI2gmfoCD74fUHdrFiOdufyxBQRZAJDFf4jt6YdndEeI88c+W+Of8AArTWg326cY7HZh6XCPPr/XHY64no75dgwB0mqTASTXrDiAAxpiN7wfLDm+Yq4YMD8pmq52mKa6aYNxIJkTiyej3aQ4bLU2iKNMM2YrTYB3ItJ4PsuG5mkaYCVU7lHjRlKA1V63I72oQTFr7+gjHRsE2XJOgiW3CD7Wp//KnpRPRjbDWyhH2YgsBemCajf7kpfZr/AL29cHfuAhqcFKrkBMnQYwLWNdtV4gkiQfMcI+RdTUp+GoKY1PTpE08tT3I71lGqqRb70yYk4liv0bqdhGoCCATaCtMpSX/ex88S06RYHSdQG4EMiTaWI0UEMcy2Cu8DiWZe7Q3LDucshFiKVAAPXbiSPUYirAO606au9QRp1qGaTz3MaKK8y0sLEdMBR6FiQRp5iTT8xqOimx9n/XEPeqbD2WJ9LQqybWFNtxfB1SidbMYrlPn+1A0SPCKlZvCBPCRaBE4EzWeAAVmWoDPgUMlAG52s9U73Mc74QYcp4oJUN/Cku8bXVAQo/mC4iqIFN2SbDTqlgZN20SvSxYHyxNlMpmc14aSaqcmIhaSyBvwt/eI8sPTsdUrvTquxdQulKYgPN/nYAgDYk6faxMgVTtGFAMhd+FA8/Frk7dONsMmE1qrMoUbAsFi40s1wYvO+LtezUuy00SmsjUpR72MGs50W6DvDHXEhywBUsuqfkDF/F0KgjvH2/wDbpILC+H0mdyi9+pIIKqBuxO8wQSAqixFzxtgr/DV3bVEfMGCrHXVpKnj7425xbLl/FcEMu5E60vewLMhi01KiAdMMqU58ZAg21hhBI41hl25JqsN4nFpA0qaJuoOpSsmSTMWDHUnE2YbYMKvomCgAGkMdBMWGkXUn85sBfDRR0m0y22mVLTtECm7+3ee+EegASFGludM6h/NpUMN/v0/fAggS5mBxqgr/ANw8JPEHCNT5Yn1MH08S84IOkiTv/ECNJFgAzL4fqBHIOGOdMyLg8+A32uPCZtuOcBcrKtwed/mB99xiR31iVHr5e2/9n1wNp0nUbW3Pg3vuPCcPHhMxc7yIkG8agCPrhTiCRBINuTB/TDlHkV9hf8cdXU2IkqeviA+hJ/P1wgT+ETPK39dxbAhOWqX0kgzaxgzxgZSdTBkKgGxmJ6+XTDu9AAOsG0CeuJnAYawJt4tJG9vO/wBf+Qoi6g7t9CT5454t4j/0xhuo3s1us9fLHCpO5ibXtHnP64kNq5lZvHiVTefTrAw2EJ4A8thHvhtSAqGBYEbk2m1xIw4Mn8U2tAfm3Kz9MQ0uZoiPCdQt90/rh5ozTXw7KLAXvxPTEuarjSSmrYzKni2+kR64lDBTOk/KIO0HyuPrfEqAp5NgCT57T+cbe+I+84/KZ/PB/dahDFF8yQWJJ5vJN4xFTyxYDQ0ksFELFySPYc36YFAXalY08rEnVWbQP5Eu/wBTC/THmmezoeoQLCY8umPRfi3IVKlYoi1dFGkEpkIxmQNT2BkSQJ50481q5N6VTS6Gx6G/TfEzy3Ev7zoOopq8z/TbETZjU1wb2A2vg5aaVZ8YVgLz064qqqQxAv8AjjHG65w6pSgGVA8ycLiAqSYgn0vhMdWn0JWyVTL0u8lauezD6UZhIUkH5ZEDSsy0TfaIGBqnZf7s1CjSY/vda9SssJpQapMAWUseCGYi5PFvnexx3uXqqdQFN9Ls1SoBUJQatLPtp1dLgXGB1yNalnalTT+8VHCBXYpTVEH3d3YHVqsqxt7DoATsbTVq5XLuFpooOYrARWaVLGmahYqJsYAAAN55GFWn3epgaWSQ/ZUACzZp+DUaDOoiwO4FtryHOmhlcwhLLmqz1Fcqjuq1Kz6AGqRpUQVA5sNsW3bWkIlFUQrSp1n0g2UU6cQyi6/MIPlHMiDP/uuYzuY02D04ViCVTLxbuaMbuPvN1EcSR89lF01P3NlSlTIpHU7AZqqJLqIiVF5Y23gxta9mmi+UZEpOVSk1QidLM5Grw6WJ0i4lv9Mg4q+2EGXo0qcy1NB4S6NcxeB4gxO7bcYpd6SvfOF+7SlTEz4aVMEKDOknSTAPVjc84vezPg0U/tM261HALd2BFNBcy5MwPOPScab4Z7Hp5ekG7tRWKDvWXck3jewEbC1sMq9l08zUpBlILl3ZpHiFNlCqwA0suptiDtvzh8vo5itzfaDVAoXVRoEwmgAV6xgAigpgoIPzm8G0DEP+HqJplUBUanQEillVO75h961YjjrFhviycVYNWmxNSu5pU2aNdOmpeSiaQgOlHfe8rgClUp/L3Qik+illifHWzEialYglWg8yRAY8CII3yJ10zTZm1/5Yqz3xRZlqZZGGWp2nURN9xgTv1uTFMMYME925uNPeITWzrzPhVlWcWOdpOveyUqBdBzLszBqzmCmWSFOlASvhX+IC3iOOzlLQWDhe8Cg1mUahRpsfs8vl1cRrYQAYAAM2kASV9RNIII+S+kqg7vzYf/j5T/cKlT3xE8yCLlxCmKhaoOQur7aqnU/ZU8E18iKcKpWkyqarU3+0pZVCSEJEkNmHG1muOkSPUoEErWHdk+JxUYlYNw+aqDx16htpogAX2xFCKCwxUhRJDeICmW5DEHuy+wCfbRzGE/d76CrahBCHjzCAG1wdQFJR1wU4dT97VokayKVRafDO3y5OieETxnriMUpCrpDhhqVQumeS1JDBROtesTI2xHAj093JAiwaQb/z6xfyFVz5Y5VE6WLT6HUBczChWIPTQwNpYb4lbLN4WnVqsD4i7QJbQ0CpmFX/APWUX8MKaQ7uQBokA/LpDHYNA7gNt4ft398SCikBtpG9wLTzOiRIESGSxJvhxQEFpsALiw5m66ln1A9MFLl2kqVYmPlKtJA2hSDUjoYorzhtXKkLrEEXh9QZgf4S4aCw5PehR0wshQrC0HTzx5E6ktO28GOQMD1ssZm7LuDp1g+ZKmR/cHBWYy5lWJiflJFz/vOl2/2s/vhrLELVYAkypfeeoDhHP/cdojEgrSeZPMPP4NB24xJQInQ4MNA8SkCRsbb38x+mHZuoBZiVg2DMev8ArWB7N6YFWoo6gf6VYT702ew9vTAktaZgMsjeCV94Zbe/lhaVB2krMHaCpP14txHvjnrd4qOrqBsT3iKPfWRJjiBbjDRBYlTMC/8AkEniLGTM4NScaghLOylTNtAkGABcge4+h3xL3wEEyBFpqKJ5/wCJwHlHjVItGr5EEkT0IDQI3P12wTkzsSrHzFKlTUzxq1lWM9MRSmujFRqkytu8U88gTqG9sGZtF1EoFDCIPie/WYMbcbYG1anQDrJhqZJgEwQu1+cFpW1mNyTEEu/v4fDHv+mDUelyYLi+5UJMcy0Wvx54kpVFpLWzBOpaCHTL65dh4R0HT/dhmgKCYCgCflpobbfOWM+2APi2toyyUT8zTVqmeTKqPr6fKMFpk1R1u1dLEaOJLKdO/Ee+HP2sKVNXZ6qq0gAMeAeNQHXGR7XzzGswW6gx6kADFv2mGNDLDc6CT5Ex/wA45ePTV5di+0u0BWy7PT1GWCeOJMiSTM8DGVzPZbgE6Af5en/G2Na2UByyzT0nWWjYyBE+pnEvZ/ZDMAV7uL2LEke0A4dyembtY7saqEJEQTySBYcfXC41faHwW7GVWlPOkMv4EjHYr48ves+Feq0adZaSUglNqeokVHdkYLMjwwxdoLXLAW4wvanaMaKVNKrVQwgrTZlK+HVqfZYDA3O6+eH1a9JSarhaYi+tlRdR4DHbmwwZ2ciVUFSjU1K0afFIhZXwnkiIkztjqQOfr5YVRqdDUchGpFpZysDSqEHWRawHGH5v4epCmaFNO5DKYNIKkhrMreG4NtxzYziRMtNYvqR/CCHCqxlWZCJmRHhBg8eWEyvZNMVzWDVARMrrYUizC5K3WYJM9cCZLtXI5qjUp1Hq1azIhQimq0CFbSW0kAqUlVkOTz4RFze1Mq9TuT3NN171GZkBaoFQSzO4VV4i42Mja13n8tU1l6lcd0AdKJRhxPJaWJgdB1tjI5Oo+ScEu1fL1fGDSJAWSYjSdO822tcWjBuLpussQ/eqfK3kVH6hh7Yj7Fo6FAIgoXlTH3mDEjbwyLf2SJ2T2shmoalIqyywDfIALSTE3kEEC58jMNeineUq9JW0ahrRNSwAzRU0yJmfEIMiJmMXTS4y+XNMIDBVCfW4K28rcnnDK2SDqqmGUVndlYAiG74rY23ZTOGVa1VUL2zBadCjTSAToWLNqI6xeNsOq9ogOqaKk6dRKrKadjL2UsORvAONDAFTsKIFJtEZmo0C9FAvekHu5Cz4UE8NfywDlMpVbQ+YTvFarUqroINR3aFQlCFVNKdGMQPXGlo5pXRalNldG2ZSTsSA1t4IgkYCP2cAASjSqgRY2EAA2lgLR9cWrFJl6tEBdJD90rZqvLF2asFHdKzEzIKvAaflUcDCZddVNm1d8UAZk0mKuarSqljbWoLLC7BT/pGLd8ktQAVVViB4QRr0CWhgSNxaYg/gRwyhYL3dYuC2srUYuGZNJAFQyyLCggAG+HRij/wgLFOgyQtQIe88VOvmArEkqDJ0FSANgQ1jAwNUq6ZBEqxMMzFkrOh0vXzFQwTSQzFMCCY3BGLp809N5q0mGg1X1IGqKTVChCkL3hABYfLHBM4HdVZdFNlKCll6R0N8gLlqgMXUlYBm+C1qKgoNRd9Td6Dp1nQayASa1ZgR3GVXimI1bRh7eJ1ZbMVLK4ApOVsDVZbDLZeJCn/MbqMS1+zEdnCwpZ67sv3GXLMAiukQy6jOEzK1E1rUp9/pKs+ltQq16gHd98CFIpIIIVQwAAPBwpEDIAIGhiGUASryfCQjwoJgnvK7NPAOHMDqVgynUCAYqVDUI2p03BFStBElaSrTtc4lyqavlYVCzNBNhVZbVMxXFvsafypT2JjqIjq0QZKVdJZdR7wgaqIECrXZSr0aTEnTSVoaRYXws4Dq0AutqYiLPcTaJ1mm609RJ+RqhIja0YBSpADJCqwsTCq3oSKSOf5Uq++LFsnrhLhgp061VSqEHW9IXoZSgBPjGpzxvOGjs4GAukM4CoaYdRVVdKroRPt6yCDLkop9MSxWoxkJJVz8m6Fv9OmKTP5RTjcknAmYoR4nRQNgz90NW8xqWkxjqGIPBOLr/DygKLffUtNQQYu2rump0Vi9nqVCLyMNGlkJ1DXMalJYNzFRqXc05AgAF34BwGRX0C9QXWqFayse8uAQBpctVXSdgZidgbYYaESHhItpfRrY32L0UIH+0jnB+X+H6lU66eWqMJkEpTRrcz3FWL9anG+LVfhXNM2vuFpE8d6ygdPkqpP0HtgWM/k8srVFKlPlYEDuoi3CKdUEAamBFzcbYky1dRtpPXxZcg9LBGMjy5AxpKPwtmlKnVTN/v1qpKiB8s1ysnxXI5wrfCeaLE6lIuQoq1jN7STmBEDkD2wasU+TqM1SVk6FJMX0k2U+Gkp6/wAWxthmf7SppAzDkEzaotaIEXl2C2O9p6Tti1f4XzsVVC01DXpksH0wBYk6pM8kE3NwIxDR+HcyTVFXLMqgEK1EU5OoBTGnu9QPi5UC1jwrC9klazKtKDTB1Oy6AttlOlRBkcsfl5xi/irtNsxmKmnbVYxsBZY9hPvjcVcjUy2VcUMs5dk0+K1TpeSxMLP3oHmThPhf9nQKrVrX1X0A7eTnqNoHT2wX+KMZ2L8GV65lVpkT4nbUPyNzjT5b4OzFMg91Rq6bL44IA4grHvcjGiyWQqZbMEmkW/eKyUxEBaVNUc2AJkjSWJMWIHE4OpduUaVHvK9ZRqqVQD4xJDMdABXUNIAEkQYnnGOXGrIyWf7DzLH/ACZHAVgSNpk+GdugxX5PJ91VU1KbpBJuh6ESIUmLi+18el9idtUc1TDUnVjpUsoMlCw+U2B3B3AmMLnOzy1VGDwqlDpEiYLlwf5vsh/tPXGcwsa+ZBIimWB+XSCC1t+fPjCY12b7M11qFQ3FPXqX+IsoUHaDHi6b47FiVOYphlCVUWqhNwwBiNhBJPv64PL66RVRqpQQyrCEA8AKQAB6g9JnFf2jQr90xy9ajVcwBr1G44lOduBHOK7s/KZupT0VjTNQTrFkMH7qlSw0i4usnHf9MxNmeyRk8mRlu9qMrFqQarUsXadPhGpkkAlIhuSN8J2Bk80tV2zmdRnZNRRV0osNpBvpIjaSonX5XPq57N04U0SyAQXDIGGwAW1ublT6jDk2NSotc7QO6LVB1hqYOrmJwJ2QzmabM1u+oU1oU7U2WozF5jx6p20zuog+k4iyXblPNVXp9zW7oAoS1J2pvLDZ1mVMkztBnbFt2bmqJph5qUgxn7UaCNxcWC+4B64WoyFyO8XaZLHkwN7cEQCPTAVFT7JpIWp9nZgIVaGpCoTTUw5hgJNOSIPN8BVfjY0KhpZql3LDd6bCoGtF4O31I5AnGnGUVaiOoHikXBViQNQ9Y0H6+eI6/YlBqb02oLoZiSsafEYllgyhtuNowZF7ZzJfENKv3a5auXqn7RlJMmJ3D3URvzcGOlxQ7WU1FSovc1m/iiWIMgBpuI1ieJOKnK/AyZdHTJ902vxMtfVUMiIRTZSvzXKE35wztXtHKpQ05ylVV1FkosSrCLFIKowtF+m2H/hz7D/DWfLZ/MUnQN3VXvAzkv3ekd0CjMCQzJEQYMMTAsNbV7NJLd1Wq0yzy0jvBFjpUVJCLAsBsSYnbGF7JIymdasWqGlmaaQn+a4YBDrYixCmVkA8jcX0WZ+MqVCulGvqorUWo3eVPAoKuwFNrEqSJO9hp64b/D7WTUMwlQ6VQ0pS5dtaiftGbVawLWWZAuRyyjnqpq1UajppptUBc6mBJUqCsFVHKzvpjbFstRCLxEArfUCOCDzxfjHIQ0jaDOqQC0RF7wPoeMCCse88SG6iCALgGG0kGNBvImIuDEg4DzuSp1GuqlqbAkqbqwuJjm+oBtjiwq0U0+OnrLMCdNMydMFC3QiBckew2HTsZZLa6hJqd5JaRbwhYiAot7jcgYKYqj2a6qxpVO8mk6/aSGLVDJY1F2HRdHUSLQRUzoDAVEqLFdNJIlW0oRqlCQqAfebTttgmurodaKHJ1FgsKzExpgM2mYsSWHyyN7MyueBBLo9OApIZWF3MAAxBIMgxMGOuBUGOx6VVIDagaYQ1Ua7Ban2pLr/meH+LUJFxbDc2tZSS326K9SrYAVB3I00l0Sq6QSr+EkyPlxZVuyaLglYViO77yi2hwAdRWUtuLj2xJTp1QTLLUEtIZdDAFYVFIlWOoXJAsfLDoxTLltUowSq+pQVcMGr5ioA2uojAOtCkpkKLEDfFXQzLkOKyli1apTeGamua0ltLmqRagAunu5VfAxki2Nnl6lwalNlOpGMjUAzLoKqyg3AsTYX3g4gy3ZSisg1ghUVFVV8OkMusFoJ3QggtcGCJudaMAdnfB7ZjS9cIqBQEREUDSDIKqy+EbkawxvZUxoqXZ9KiR3VNdQ++fE3/AFHxH6xi0fY3v+vH4xitD458+V49HjNNNeXKljIAYi4sSQPI3BwlRkWNRAlgonlmsAPM4hpZFhmGrBgQ6KhUg2CkkFT6lrQN97DEnamSap3RS5p1kqESBqVZkX33BiRcC+OPf7dehIpDC9z5YkpmwMRPB3H0nCObGN8Ug0GMxT1UlEE1QxQqJUhQGJn0IjBYpdJxWdk9n93Qy6MulqNNEBUgiQgRtO/hMcgHFlrxrMF9pAPX64aKQwneY7vMb1nAvatemqTVAKzyJvB28+BHJA5xVdp9m0+7GlFGsnVYkEqYmCYGCfiDsdcyiqWK6HDjpIkXgg89ehwleTSGqJFRgSoIHilrfhivTNZ/IZBqdQiiApcTFNlpFiOp0MDzuPpin+Isz2tTraaJq6IVvly9R/vBhIVQRO0rjUMND03myNffY2PrY4m7R7Qos9N0q03N0Ol1Y38Q2MxY/UYzwuRWMK/xh2pTUgqzERGrLdfNI4x2N4ox2NacQ55GRSw1BuIYJeLXPHHytzhuVqV2X7cbqLA6tJG8eEBrbWXnDcx2rVFQKKRdGAurKredmIDD0ZT5Hmeu5QHu4CgSSpBA3mbSLzxjftnIr8vnqiMVGYJJPy1VBF9lWCCOflJHkYnB+T7ZEQUIk/Mh7xJHUgSOmx9cU6ZZS2pu8rBiDC6AF3OuWIDCYtMi3tLmuy2HioVdAtKMutSZiTOxNh4SNsNsU1dir4u8FbXEjSpGm/BF77bnebYINRSJZQCwi/hLRMBrkNzv54wtftCtqM0gjLINanBKkwBpV9J6SZbfY8FZfMvIArisTE98BSYlTfSQsH/pPriTTnLUGqK5oKalMgq5XSU/kYWiJkAxeMOzXZiVwmupmBogjTUanJBsSQPEQRtMeWIqHaKRLhkgXMyvPKmf+oDEKuANSE1FAu9KotjvyQpGx3ny2xEfU7KMr9s4AMwypJ9Wi4/HzxFU7OrNUVdYA0tLaGawZTpjWAJBYTJi9sRUe0agJDqNOwYEaxbng3vt5YkNV4IQI88BirepGnSx85XpgVCZrsBpOgU1B+Zw2hibXEJ8w6nnGT+IOwM8jfY0XzdOAXWsyNB6L44ceq/XjbGq6z4iRsYk9D1IP5euJ6OfcAjVq/GLyAANsW+zjGdgZ7M1apfM5SpQRAZLLqedoQkBtO5sOBe+L/L9qZeowNLMabwQH7vVpNwVIIa8iRE3viz/AMRlwqgHTZiSBosTB3MwVIHneNyF218P5atUpNWppVBcrfYTTcgCTEyo32w77San2gyrBZSWPh1KCFH+oq3iJ3mV3FsEjOh9ajSdLACfDwjg3tuwj0GKPN/s9Qn/ANPXzOWACxpqllO9gjTI5kG87YAzHw72nQUmjWoZokyO8XuX6RY6SdhdvbaCmNSMyyTKkyVAtIJMXgSQvmdMXm0Yc1dVHiZUaQs/ICzCyibyZsJO/OMnle3cylQ/vOTqqSQSU01aafdBZkmEMMdgfCfQ3mQ+J6NUHSyGLeEhrkEwVN19xixCzkqVa7aXYBgrow1CbNpZTqU8GMTLlIWAWIGmJhiQttyOR7+YwmUr5dvCFpCQQV0gfOZdY6Tc9cdk8tTFOm0QdKmVLX0oKd4IHy8e4vfAj6JcbmfIgoTfoC1o9dvPC5pVqRqW9M60MBtDC02OqSOnE3wTSClR0uBJ1HwmJk82m+GMoHJ3ESAdzHlgQnL9qKxCPAdpAG4eASdJ2NgTjswmkyduv/2/+31jfAq0SfvKymxkRO/rPH44kph1sLibSxb87j684blmUZl2JFIiRsdo29uuHhsRiiDJI0Nv4Gkt1MD5uNwcQ1a3dgMaiRIH2n2Zk2A1bSTxpxyvx/Tfl9ie8OEnCGs4+ak3+0qfzIP4YVXkTBF4gqQev9nB41eUNJwk4TN1hTQu5hRzv+G+GJXBAINiAQeoNwev4Yco9JAMcThner1/D+sYQ5kDYfX+g/rhTnfAlaqFpVidlhuvTj2OFq5rq39/pgSjVLfvAAuaZjpYED8SMLNAVc4IIKkW8xi0y+TpVaAY0kL6LHSocMvRokSR+OMFke3Q7AMxA4I29xjW/DXaCqjIz3VjBhoIMEE2tfrjlw5bcY8vJ1KsjoCswRP1wmIMrRVatUI2pdRIAMqA0PA9Jj2x2N46IcwtVFchadULAAKlap3NiCVI9Qo4njGa+J/iutTTRlaL1KhYh5pl1pldgAAULb2LGABYzjcPU1KVZgoNjES28z0HoMAL2kmruqTy1MyVnSV8whhlHnF46Y9GuWawvwpn85UpM3e1jW1tKkalFliVIgC+wjffF5R+JXVozFMEcsG0N0MU3NzuY19QAedRlswQ2omfM4Z2p2iHP2SGvWT7lPSGVSQDqc/L4bwSJjY7jOyte48z7Z+IM9WqsmVytdaatMGkzu4U7tqWwNvCPIGcaLLdsV6mXptUppU7wT4gUKmYOoEMDpPQCYMAY2ApFlBBCW6gsONtpAtP4HEtCgqAgkt1Lkvq+vt+mM3n/FI85zPbbHNUaNKnWpliw1kF6ZMeHu0aREi7KbTvuTe1O0sxQUtXRSg3dG7sgdSHOn/uGNVnBCE9ASJPAsfQC+Af3qSyIHgbE02VXIAnRqEEC1+YMbTg3f01jzmp+1hxWRaVJSkgHVJJkwCAsXHvP449B7V+J61BDUfKNUcyFWi2vXO8yutRsSYbpfDe2q+ZVQUpK6SJHysD5FQQb32GHZc5hhqI7vaEchjvsSu0CB7nbbGrykElqn+B/jLNVe//AHlVp6XXQjo9MKGABRWgx1MgnxdNpKPxTmKmdelTy/c0lT5qtJ9LlTchvDAINpHG0nFy2RZrVAGaR4g2khdyLibiRMc9cVmcrrlHF6xRulNmAMkAE9bHgW64ry1qRZ9o9q5tAhy+WSspJNQhxItbSraSTN9/zwXmzmSFanRplg0MRU+6eQDEna08bk4AyPxhSaFFdVMmFaFPWCr6WHqRBwflc4SYYqfNJBMDxGLiLnrg1Yjr9oZ5VihToltQB11GKgWkhdEzvyI6nBOd7Yrd7TVKKtTadb94o0n7vhYqSOpAPETiDMdoUTAqVO6MmFZxTZokEiTcTcex2OD6lJSAdRI2MwVHPlyJxEPme/NQsVphAq27ySxEzJKwOY33J3wNWovUpoKyZTMPrGosphULSQikGWAhQZAMT5YKq0nEoVhCCCQCjXFzcXjecJl6skEqLzvMX8oEDYTfyMXxJju2/hXO9475PMU0Qnw0CsqoFoVirRPiJEAXMcYvOwfhvtBAz1czRJbQF069KgG8DStzyBE7SMXqqQ0EBRaSJYHy07fjiOjTSqwJLIQLlRF9oUz57Hb2w9jcUmc7M7Qo5oV6ejMJZWph+7GgmSQrNCtYGQd/LFzU7auw7mopHihyIJGnSoNwNr9OJvhUzzL4STH+owb7bX+nXfC0GESWqBrcynEkBtWnFqS0KzBP8vURwGUGJJETFrAe4w+lnnBIamym5BlYIE2jcHa8fTHUmpso1KBIMhhIIj0HWcNXslIK0xo5hTF7A8QOP1wFW5p82c0lSmKRpimUKmoJksCSZWQAADYmY2xcUqdVo11FAkyFXcepP6Yrcx2I4ckvOrqNgpJABEgAyAbSdIM4Fq57PU2EU6LpGxd1a/IZl0dOBiDRZehpYEuzETEwoE8QLT6zzicLJkExewiD14mZ88Yvtn4vr0tIOWCKzohqmqrKoYwSdOxHn0xfJ2wpEkKQbgrBBk9emLTONvSw7Zy4alDTt5kHcgebH3iMU/wvknGRy4eQwQAhwQRBIgzfYDF1/iQC6zvsii89CMOyh1SWmeZ39Mat2Yz457AVaLDYE+l/wwOS38LD2ONMjcLaNz/T+v8AYetT3HX+/wBcX45WfN5L8b9t1so1MrljVWpquNUhhuCNBixUzPJxnMv8cVSZ/da1MjmDB8p0jHv1ftAJEk36T/flhaNZ2gnwjpufrNvxx0nHPTFu+3h9H4j1Af8Aoq7REkKh+l/TrhaXxSaJLLRzCGIk0GBuQYsCN4x7kWPU/XHB/MnB4Rl4zQ/aCt9dSoL2LUWPt8mOx7ST5nCYvCHyeeswYiGEHYja/nzbAvafY1GvBqUlqabAkXXmxHiA9MZX9oVAZBmfJzQJe4QkIbj/ANudH4Y2nYtctllZjcqpJgDc32xzsx04+wo7OCppBKwN9bE77amJby8MHgYBHaCZeuuWSk7kIKjCgoOgObFhIid5vuCRfB3a1YpRquvzKHKmAYgSN8HfCWQSnl6NRV+0rIj1HMs7kgm7NJidhMDjBPum9oGRxq1AggGJMG1rSB5emCshqkeKIM+WwvHJ/uMSJmWYLqM6rnzt+A8sEZTJrcx1sCQBJvABgbDbBmrfSOpTkKTBAMxwT6WmN9t+MTVUOglSSQJYR57q03wmTUFwpEi+/qed+B9MOyqyhY7yV8otaNsGtYre0O1xlKTVClZzBZgodoAmTpHy8fNYb4rch2nWqv3rL3KMAVpMBqHm5m09I542xpQgYsGAYAWBAI53B343wdTpKxGoA+oxruLqqju51VDqFpndRpFp6CJ/s2YMqSVfVKm/dsbGbXUC5PkeME6dUA7FRI2B+U7euJcqgbcA3IuP9R26YzhZ7t7sLLso8AYFkHyaFBcgHyZb+2/rT5rsWnRH2BrUSTCinUYLsSSALGDEg/xC4x6FQtTUjc6Z85gH8CfrjkyNNwNaK1muQCRBOx3GKb2vTO/D2U7uiadZzWJZnOuH+cydUADeTGwmxvhw7Ay2vVTBptaRRqNTB/mVGAbjceWLvN9n00RtKxBGxMX63vig7WrEVgAYBZBa1maDffbnGsverZ0dUyVQSFr1DIIGtUcGd5KhW3P8XXAaZjMBwtUUyv8AGrMpH+xlO/8APiyyWYY1GBNtIPHmP0FsdUUOSGuMYuz1W5JQ4rkEaSZ33J8+uJVzo0kVSxIjSVbTpHIMXwFkHIzoQWXupgW5P12GLNPEYIBF9wD0wXZ1T6vYdu0wxgeIbWJO0SJiSQbT1GJqGZhZZ1ifvQkA2iZHMYZ2vlVpUx3a6bkwNpMkmOtzigzFUmpBNjYjrbGu2WsarBB0HrIgji8/TEoZoJWCYsDM+Q3j64raK7L91CAo4UdAOB5YJqoPC3PXnjGaYLydV9J1MuqTABMRwLwZxK1f+LbmDt7c4GemARiv7YzbpRZlMEFY55HXF2sw6pSpZrNtShWSio1Sqsrs/wB1p30iPSfTFvS7BooumnTVALwqhQDvNrdMV/wZnXeg5ZiSKtUA+QqNv198XSVSTB/IYOXr0oC7QyxREebJ4WO1tg3sTfyPliwysMOdXQfniQ0wVKkSCCCOCCpkYz/Y2YY0qZJM6d+fm0/l/XHXh7xyt/S/q1DTEHA+Ypd5TPj0GJVhEoYPig2MeeJz4kUtcnecA9o0xoqr90iI9dxjtHNL2Ox7tS5mdiwGp4AAqsAAFZwNWkfKCBwZNpZuWtt1/LAFJyUM9D+Rw7LOQBHU/gDiZWfebeZ9h64nS3livyTkzPX+mCQZN8aZorXjsDscdi04/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QUExMWFRUWGBgaFxgYGRgcGBgdHBgXGBgcGBoZGyYeHB0jGhgaHy8gIykpLCwsFx4xNTAqNSYrLCkBCQoKDgwOGg8PGikkHB8pLCksLCwsLCkpKSkpKSwsLCkpKSkpKSkpLCksLCwsLCwpLCksLCwpKSwsLCwsLCwpLP/AABEIAKsBJwMBIgACEQEDEQH/xAAcAAABBQEBAQAAAAAAAAAAAAAEAQIDBQYABwj/xABEEAACAQIEAwUFBQcDAgUFAAABAhEDIQAEEjEFQVETImFxgQYykaGxI0JSwfAHFGJygtHhM5KyFaIkQ2PS8RY0g5PC/8QAGQEBAQEBAQEAAAAAAAAAAAAAAQACAwQF/8QAIREBAQEAAgICAwEBAAAAAAAAAAERAhIhMQNRE0FhBHH/2gAMAwEAAhEDEQA/AMeGPXCg4b2qjcgeJxCeIJzt0JNj5dMN+bi5danA8Jx0fqcNGeQbc8OOZkbiDhnySrHA4UIcKik7et8NLdd8Xfj9rDwuJFnkRgY5ggwPhbDWzygSxje2M94cFmpiz4d7UZih7lVo/C3eX4GY9IxQrnlboN+frEYVcwNuXI8pxqfIseg5T9qFQf6lFW8VJX6zi4y37Scq3vioh8gw+IM/LHlS1w23L0+uHza+Os+W/bF4R7Fl/bLJvtXA/mDL/wAhixy3E6NT3KqP/K6n6HHhYJwq1sbnyDo98OEx4jleN1U92tUXyZo+uDl9tM2P/Pf1g/UY3+SMdK9fx2PLqP7Rs0NyjfzL/wC0jB1H9qFQe/RQ/wApI+s4fyQdK9DwmMrl/wBo+WI7y1FPkCPkZ+WLXIe1OWre7VUHo3dPpO/pjU5SjKtMJjkqA7GcLGNayScIWxxwypWVYlgJsJIEnwwEs47CSOuFjFqJhIw7AOa43QpnS9ZFPQsPn0wXlJ7WCyMIRgbKcYoVWK06qOy7hSCY2nynngsnFOUvpYZGE04eWw0th0Ybpw0phxbDS2Ik0YTRhS2Gk4tRCuFw0nC4tT5pOdY2B1mZIAn4wLjCZfOlWnbqP8HElbihIiQRtHP42wAjAyCYiYx8rq9q8XidE3ZPh+YwUlNSZViBAgcvljO0Ke7MJUD0m3zwwNBMN5flg6JoM32ig/ejfc+Q8N8DVsy3dJJHPlboPHAGWzjzGqOfeNvEbXwTUrq8i2rk3LznDOIMp54hgxOqLbnBNPjF4Nhz/XL/ABirVyF25m/LEa1fhh6wtIubpLstyPe8+fywo40ggBQu0WsfTl54oP3rYdMLmM+XieQwTgGkpZ2VIZ11X0mduk4Ey/F5mAX2tYDnfFCKsx05+IwrNDEgaQdgNsM+OaWqTOqVneeWFTOtzUbbTt4HGZoV48fDfBX/AFQxsL8sVnL7GLsZzn3fIGR4eP8A8YSpxbZacSd4EkDlsMZypxFtRJP6nHV82I7sxzv0xnryvupp6fEF2Zhq2NjPQc7HEr5gaS022/xjI0q4mRA58/j6b4IHF3A96fDcD4741Jy4+qrI0tHOK1gSD9cLX4hoF9ztin4bnV1GpAOkSUM94jkI2nr44bxvjaVmBWglIRGlGYztdizG9jt18sa7X0OrSJ7XZlKYWnVqBemo28jvF+VsW+S/aZmEIBIfQoBBAhomSSBJPKQeW2PNqeb3HqP7YIp1ACTJjpe+/pvjEnOX2esey8L/AGnUmT7QHtJ2WII5bn08Yx5z7Qe0dTN1C1Zrgwi2CoJJgfAXP9sUTDSZpv3hB6bXt8BGHZtWqdo8jSVWbgybGIFxcCfH1x1vK2ZWJwk8xb5TiNVWXSzLUuAQWBF+9zncfq+NU37VKypoimWAA7Te/WAYPTHmmXo6u6GABHxiYF/LbDq1MoBpOoG82j3STG+Hjc9U9Za9Ff8AaDVrUXSo0N91qZKNN4UjYg22I3xhs9xVw0BpY7+fO+K9a7KwBNjMX25zvYYhqG+o+7ymBNv/AJxjlLyvlqTFvluK1EOtdSyL6SQQPEjqeuL3gHt/mKDzq7RWEEOWYDoRffGGWuTPe/UYnpUqhaAu3kMZk6+YrNfSvCc/21CnVt31DW2ki8euCSceVeyntm2WoJQCKdJYyXJ95iSPITHpjSZH2zqOzaqahVR3JBNlVS3PqQB649s+bjnl5/xcv015OGk4yuU9tVYDWChPQSPDx+WJ6vtXQUSaw8rz8InHbZm653ZcaInDScYfM/tEQD7MFvM25X/XTGezvttmmhtZWJ7qWHrO5x5+f+nhxue258dr1cnHY8vp/tCrqqyodhNyY35Hkf8AGEwz/RwXSvLGfwM4Q1De0TjTn2dTTu0+g/LCL7Przv8A1fWwx53qZ+lmyBHI72xASemNOvs6vS3ridfZ0b6fzxSJlaTnpOHVGPrjUngQHJfUAfliSjwrkVA8R/gYcTLpVYgd0ECbQTM8yCd7b4jNJvw/K+NovDB1PhuB88RLw2JkT5QcUTJfuzAbX+ceX54Vcm5JAEkY1f7jb3D+vTCLkIHd9BfnhTMjhdfkh+X98OHDHO+3kR8Maankj4g+ZxIlFl5agRG21wZ25RiTNUuEmQCwAwTR9mWaYcfOfpjQPklMH8vl4YVMvpmJg+XLAmf/APpgm5bC1vZsci21zAj641qvNov6foYa7npGJMnS4ENpJwTS9nqZIkH44vcxQsSIkC23Sfjh65Xa5uBI28eeFB+F8JpUgZp6z/ESP+JB+eHpwPLG5ogTyDPHzbBgcjkfjP0w5qwBECQevz54zh0EOAUFPdQfMj1GIczwKmBtH1Hlb64smqAcow9aw07TFvh5+e4xLVfT4YgFlUmIJMyRvcxGFXhagd6mpmYgbX2tzjExzQ5X8/8AGG0qwIIIgjvC8mP7YkjThtO8AD5eHpbEeX4PS73dBKc5mbH09PHD1CTNTUPIwOt5Bnlifh3vm8KR6xy5D5YUG/cUH3FYfxLPoJx1bglJjq0KIXkoAJLQBH53+eCmcDoY6CD8jh9KpIMDSCvoe9y5YLUrh7P0ztTX4D+2CMvwfTVUkGIJi5gCwABMC7fPBmsAkTa8Hl6Yly1Njqg2hbnbcmPkMFqE5ekFMgTIsSB9APz5YLzOYK5Ss8QX00x4gd9v+IHrgWiulSVKmd725eOH+01Xs6FJSY7hc+bHSP8Aj88Z/Z9RSjMjb7wA+mKXN53Ux67eFsX3BPaGhUkOkRadM25GRef7YpeJcPp1Kj6ZgzHj+vHGLzvqs9Z7CUsygEkc46DbriA5kAliSw6cvjh7ZXs1I1W3mIPq23lgfKSxZmDFREarg/kcYyeaEObptUhqYYgybbjCYLsAdJgnc3E/DHY3OWJpKAtcxynb/wDoH5YlfKnmLdTP1ZR9cGKkjaxtquYA5LpVFH+44kytCmFYhqhqbgIqGR/EUDNvyDDzx2aALSMWk9CPraRiONRtc+QP0IOLHUpMe887SNXU3K1G+mHPeQRJOyiSwHkS7emkYkARCIB+EwfGA4w6pRiIjyiI9QCPngvs7wLGPd2Y/wBN/wDiMc1MzEXHh/aJ/wBhxIMqg9bWuJ+YMj4Y5gIsJ9QR8ImcSmjcfi5baj6Wb5HHNQJ5TzCz3vKGUufG4xI1UDbe9G3OZ5arHynDWpMLT47Abb3K39Djg8zNhfmQB/uLj4kYcV3JYjodIg9NUtBEfw4tCEv1N/kZ8jGG84gg9eRvifWPvd229wSese76ALhcvJ9wMR1C2/sPMHCkDOw5GP14eGHJWWLXG0RceB5dPjh6ZJieRuZuGjncSbDf4Y5suBYuPKPyZwPkcBxCa4m3L+/UTh5lgSBfpbbw69YtiSsyiwmDHhG/h9DhFRbWBN4ALFjEfxEH/bhSCGHl5/qcSUu93dQgRBt12gmTvP6jBL5cjvdlubsyQDPiQB8LfXHLQMbGJ5MDf+knEgTUyCQonoY3+eFoKYYMDe4MRBB5X2PriwXJ6yQWW3K87nlAtEdOeJP3MCZJWP4Z3/qEfPBqxUIjj7sdYKiR/URbBeVSzSDcWFjHwP6jBa5UEGGn0tv6z8RhgpLJ1ahaLBQD5yJ+Y3xasA1siTsRcA96bWm9j4bHHZbKQx92TItIgdO8sdOeLupQp6AVFrTJJ6D8VthscM0KOUT0LT6yxtGDTinXh5WYcdNt4/XXBFDKBYLOB5KALwN5k74PCDfTb+Zr79ZOHF6W5QSOTEkeFoxacV9bh4BImYJ5D8sSZPIqCSyltxBF7kHxGD8zmU1n7MA+EfT9bYjXNC9vksfTGdPUMnD4beAearAHh3ok8sHJlkNLSCBDMSWiZ9LWtiQVxtok+ED8sOy1ZdAPZKSdQg+Y3gR9NsQQZamFAUsvmCdvGxxn/bPOitWKE90ATG0KIUX5c/TGrpuHaRRUf7ryBeAQfWcRNw2iGLmnTJbfUjnoJvWF8B9sH+80kUABgLGwEHAtbOEG0DpO/XG8zHs/l6rAuWgBiQupV0gGd3br8TOPN+I5AFy9ORLGEkkqLR3mYkmN5/xjM4xzvHBmZqatMuFJ+7BM/AEfHDqg7NYsRz2xBRRQQCQzL+I7eWH53RHePPlz+eOf7wK01oN9vljsJmHpclcHz/vOOx1T0l6BDAd01SYCSa1dYOwAY0xAve/hhz+8VYMHBMKdVWpaJimmmmNxYmRIxYvRKJDBstTaIoUwxzFboHci0+PL7oxHmaRphUqp2SPGjKUBqr1tiO1qGTFjO9uQiMdGwrUJOgiW3CD7Wp/+mjpprv8AeNumGnLQezWCw3pAmo/9SUfs1/rPngz9xENSjRVc9zJ0GMC3/nsGvAEkSDvccufIOvaU+5UFIS9OlNPK07SO1ZQWqGwtM3i+LVgALuv3V94AggG9itIpRX+pj4jEqUywle8F3Agon8zDRQU+MtggVA4lmHZqblh2WWU9KVAd+q3KWHLbEdeHdadNHdxGnWAzAmL9jGikt5liWFiAdsCN0LEyNPOJNPyDHTTYz4N+eIe2QiB5aYnytAWbiwptvvgyrSOtmtXKWf7WNEiwqVmEC+6pFotgXM58ABWZKgMwiqVoA77E6qhkG5jfnhSM5XvQSAwjuoC9QDYStMEKPMLGInQKbso5adXfBk3bs5XpYsD4csTZXK5rNd2kmqnJiIWktucWEHzOH0+DqldqdV2LqFKpTEK8/wAbCwHMyu/KxMgdTiQCQZC3PJV+Dlvy5bYZMLrRWZQo2BOnmNLG4MXnfF2OHJd1polNZGpSjdDeu50W/wDyHzxJ2ABUldX4QdYnlKgjtH2mEpKPGMKjO5Vf3hSQ0qomWYmAZg6mhVFiLnlgscMXdpIj3gwCx116Sv8A3jFsMt37ghlmSPfWb7Asy2ETUqIPDDHWRrIW9hUBBBjlqDrtzmowmYnBpBUaKU91BlYkySZiwc6k+B5YMYNoDQUAA0hjonkNIupP1nbHCjBtMsbaZBa3IgU2b07T1w16EEwIaxMTqn+IqoYf1U/XEgapc7Dq0FfOXUBSeUHCunNiT0YwY6d9dvXE7aYk7/iEaSBbvMkr6kCOYwxjEyLg8+4b7XEqZ8QN8BcrqokEx1HfB9dxhzEPdPWDt6frniECDq28+7/3LKn1jDpIM8zuGtIP8YBHxGFEcE2Yqbfes3zjDkUj8S+kz88LVB5E6T17w/7TOGin+EAz+CT5+8ojAhNCrfSSrTbcap5WwKgOpgabIAbEGJ6/liU1QAG1gjYSOfn+eJHUMNYXl3tBEzbqROBIiyA+9UnyYnxxzstu+3jKx+WGhj0e20+fhh4YncxNoKm3rOIiqmbEiWUBlU3P6jCFkJ95QPCIHphGICrMCJHM87bThwqJ+LlaFqH6ifhiGkzNIR3WLC2yn+2HdiDTXukwo2B5+O2Js1mBpJQtEGZRuQ62j4YkVgpHdJ7og2EHwuMSoGnkSAWK2/X69cJ2/KQP5ZJ+GDexkQ2hehLSxJPMC5PLEa0GYDS9yQohCLnxJsP7YEruL19GWIk6qzaBP4Fu9j1Pd9RjzLPZ0PUIBhZjw6Y9F9ruH1atcoi1NFGkEpkU2NyAXaQDINhP8OPNquQq0mh6bQDclSAfGSMTPJIcwEOrRqPX/G3LEbZjUbg3sBtflg1Vp1p74Vo+XXFXVSGIF/njHG65wtSlEyoHiTjsQ6CTABPlfHY6tPoOvkqmWpdpK1c9mH0ozAlVJBPdBsNKapaJ8IgYFPDP3ZqNGmzHN171aywulBqk6QLKXMWIZouTEi4znBh2uXqqSwCPpZmqOA5KQdLv01fAXF5hTIVqWeqVNHbVKioFdiqKiCe5uzA6tRssbYNdFbT4KVrVcpQqBadNQczWCxXJKlipqsxW8hoCgAHA4qU+y1MDSySN9lQAJbNPsvaNBkMdgd4+MlTOGhlMxTYsmartUVmVKjotSq+lQ1ULpUAMoEwbDbFvxjQKdOiqUytKnWcKI0qKdOIKi6+8II6RzxBn/wB2zGdzBW2pIViCVSh1pUSN3/E3hHKTBncoumr+6MEpUz2TancDNVRJcSN1BkFvA8sWvDewfKsiU3KpTaoRMMzkT3dLk6RJ97wxVcYQZejSpTLU0HdLIxkxeAJ1E7tYYpd9JXtnC4p06VMTPco0gQoMwSVJgHqxjF7wv2N7L7TNOtRxLdmBFNBBMuTNv4vhjS+zXB6WXphuzQVigNVl3YnlJOwjlaww2rwylmalMMpBcu7NI7wpuoCsANLDU+xnb1w9vo4q83xJqgQLNGgximFAGYrmIIoK0FREy5vFxAviMZFVmmQgKjU6AkUssvNsxU3q1SDsfCw3xZVRWg1KZbtKzmlTZo100UtJRdISdCNU3vbAFLswINEaaT6aWWJGurXLCalYgkNBvMnZzyEARvkTrpmmzHXJpirPa6VsTTLIRQS3vEE33FsBmsACbUw1rFjTYiRBqITWzbyD3VZVOLHOUHXtZ0VAug5l3Zg1ZzdKCd06UBZe6N9QHNjjs2hQsrKO00g1nVSy0UY/Z0KAcRrYQNhAuYlRhQGqukEEWS8FUApixBI/+3y8b94PU9cQsSSCLlwQsioWcc9Ib7aqgO7A0qcRywTVyYpwqlaTqvaNTc66eWQltJIDEGu4FjDwVPLcaplYlaoFMm7io5KwTZ8zV9+q5B7tEQO9EbYmka0lglSqrJDSwCarggsD2Zee7o+1i22HChB06W1CIQ8rbhQDa4uBSUdcSVGYGe9r0FhrIputPk1RojK0jEhEGsx1kYZ2YIVQgcNLKgTTPNmpoYKLIvXrG/LfEsDmnYuWURADTaZv39Yv4Cq58McAJ0szTeYB1gb7KFYjzRptcYlOXbutOrVIB7xdoEnQYWpWVf8A0yi/LHFV7OYGiQI7ugFjYMQOwDao7v2z364kHFIA2087gWnnOjuyByZbXk4doBBae6BZlsOc3XUk+YGCkosSQQ222lpjYQpBqC9wYorzwypliF172s0qzKejOGiReT2oUdMLIbs2FrhefLzOpLT5geYxBVoGebDcHTr8jKEEes4Jr5YyGmCbAnf/AHtpc/0s3rhHAELUYAk9zWSDtuvaBXNumo25YkGkk735gPJ9A99uWJKQHuuDBjdSL9SQbmY5jD8063DkqAdmJg3/APUXT8GwIlRF3lRyCqwnzNJnkeceWBJKpgwGWRvDkH4MLeuH0qFRpKkwdoKn5n6RhHzepUYVAo2LdpTUevaFRPLTE9RhogsSpDxuf/DEkbR703nAhCJUCtLspBkx2YkbAXgeoGJdRsTqAjm6AHn09MB5eLgpA3jTTuR/KQpi3vEYnyYCwTTY+IpUEUz/ABaypJPTEUrV0YqNctIsKim09ADqETgzMoNRKBQREe+/rzA25bYHepqZFHW41UyTAJuE2vFzgta2oxBJJ5mo/Pc6O7HrgR1NSSYLrB30qgMDeWG1+XQ4Vay0lrZlpZaCGO/r1ORYDkDyj+LCmmFBMKIHJaSm23vkkn0xWe1tfRlqdE++5NWqZHOyjYc/+OC0xR1uL6Wbu8pLKY35RPjhanFhSprUapVVWsIY2sTtq88ZHi+ec1mC3AIHnAH69MW/EtbZfKiJOiSOhtjl19NXl7GcT4l22WZqZY6mCQ/Od5n+EYymY4W4E6Af5en+Ma1smDllmnpOotGxkCJ9ZxLw7g7MAR2cXsSSR5iAcPbJ4Zu1juC1QhIiCeZIFuQ6747Gs4j7FOxlVpTz0gr8icdit48vLPSvVKaV1ppSWnSenqJ7R6jIyrMju6WLtBNywBjlh/FOIxopU0qtVDC602Kle7q1P7oswNzywtXMUlmrU00lA73aMqoD/M23lgzhop1UFSjU1I3unVKwsrKnn5npjrYQefr5cVBqdC7kK1It3nI5KpB1EQDAHLC5r2dpCmcvTQUVdTBpBFs1mU93Y+I57ziZMsTVLhlfu2YBWMqzKwsZtYGDy8MJluE0xX7YM4YSCutuyJIuSnuzE3wJkOLcPzNKrTqPVqVWRChFNVokBipcrAKle6shydthzP4rlXqdjFKmy9qjMyyXCp3mLMFC8oII2NtsXWey1XWz1K4NKDpppRhxPNm1MTHgBzttjIZKo+ScHtGr5er3waRIVZJIjSdJE8tvDBuL03eWIftFPhbw0j8wR6Yi4NR0KARBQvKmPvMGJBt3bfrfAvCuKoZqGpTKsssAw7gAtJMc5mRz8MQZiggqU69JW0SA6LqAEM0OFm5Oq9jIjeMPppdUKRphZghCefUFbW/PniOrkg4VTBUVWZ1IBs3albHxZTOG1K1UIXtXJnSoAQBehYliSOsXjbC1OIqHVNNSQupiFOjTsZf3Swj3ZmBthAF+CaQopnTGYqMQL0lANUgmnIHJb8mvgDJZOsxWpmEV1NWpVTQ2qo7Hu0yUKKq6UtZjEDzxo6GbWoi1KbrUptsymQbkBpG9xBIwKZpwAB3WlVAAtFoAG0mP84tWKTL9gNIUh+zVszmAWZnNXSBSDFmndHgNMaFAjSMdl6P2bEt2xQBmWGipmKpIWWPvKCygLsoI/CMWrZNagAqqjFRIBGrQJMEFhuD0g/KHLlZC9nVLKzayrsWDMumAHMlVhQwAnFoxnzwhV006DpAqBT2kMlfMKpYllEEmmUIAEBSrWOkYhqOV1AgaSTBJLLVZbPVr1DBNNDYUxYmOREXdTONTeatJ+4ajygaoCXACaAq6zAJHu+s4GdVYFEZSgp0KZCn3PtCXBi4JWAZ8MWtRTdmNet9TdqO7rlWqqL9pWdSOyy63imPe23MF+os6ke8UkOB2bkGzVGSwoUIBC3NRuoInE9bh6OX0wpZ6zsN1ZaDwgZYuuq/rhuaSomsVKQrhSpfSZFWu4Ap9sCoK00EGAGAAB+7hRmowAY0N3hAkNJMEI8KCSJ7SuzTyGOb3lbUp1AhbVHNQgSEpuCHqgaZK01VLb2xLl6Rb3GDsxaCZio4tUrV1kTST3Vp2BgXuIhrU1Mla2gldR7RgA1IDu1a7KUelSZpikrAMOQ7ww6zYHrUgutqYgg9/abROo03WnqM2RnPkYjAdKtGlk0qjEwTADTtBPZqTPNUq+uDf+n69KCVYL3dSKpRYOpqQINDL0QpK6xqdhF5vhBkw0BdIZwBTKCooqqCFXTTpt29RF5uSiGZ2OJYr6VQyqEkO06RJUmPugRSZ7TEJFpOIKyxqeoigGArMaYm5B95aTWt94zynFr+4NTlUk95mKosrY98HsGpUVIM2qVKhsZBw0kOh7w1a7MCSrAXio1DsaciwAZntAM3wKQDl6b1BDLVGolVJDgwNtLs9VdPIGQJ5G2HUsmQp7SKcH3WKMxnlqaghF7e6cFUuA1arCpToVCLxqWihsYEN+7VCJ3B1zAE4th7NZqp3jRFImbCq4A6e5WWfl6YycUOXyaNVUqybOCB2cQYOyL3rrGpgRc3G2J8u6z3WU/1UCOUQBTY2PTF3lvZTMo6sHRv56tclRA90Guyapm8c8cfZHNFye0Ui8L2uYPO0zmQLDmBi1Yrcu7tUBidALEgzBtp2oqdp/FttiLiHE6dMjtnjUGIDrViBH3ncLaeYnpO2LSp7N56KygIoYfZFm1aYAESdXPmQd94jA9H2ezR7QVcsQokI1IU9RlVBgqEkHvfhG1jyYMScLZazKKUGlMuylNMg7Qq7yObH3cYf2q4m2ZzD6dpsegFlj6+uNzVyFTLZRxQyzl2SLyKnS5ZmmF/igHqThvsv+zoaRVrX1X0A3Hg5HMbQOmM3+FjeC+xleuZVaZE95mDD6G5xpst7H5mnfsqNXTZe/ERyukeu4xoslw+plswWNMt+8VUS0BKVNabmwBMnukk2sQL6cG0eOUKNHXXrKNVSqFPeEkM50AET3VETsdM88ZvGrIyef4HmWP8AoyOikEjaZPdB26DFfk8l2VVTUp1FIJN1PQie6ptcX2vj0rgfG6GaphqTqx0qXUNJQkGxsDuDuBth+ayBaqrB4VdB03BsXLyeeruCP4T1xnCxlTMgm1MsDtpEE29fHlhMa7N8N11aDm4p65E7ll0g7QYBb447FiVOZphlCVUWqhNwwBiDbuk/Pwwez9pSKgaqUEMoIUgHoFI/I+eK7iOXzHZN+71aNV7BdYY3HIlP7CMAcOyWcqU9FY0zUvriFN/uqQWGkC1xJ8Md6ymzXCBlMkRlVqO6EtRDVKlizTHd77LIBK7N1G+G8AyWbWo7ZzPIzMslFXSqw0CCYNtpIE6x0vYVc9m6elTRLpBlwyBhcAAGLc/u+owqbNUqCuei9mTU8YanM+EzjJdkM3m2zFYVqCLQpwKbLUZi8/e1WgRuCN/jiHJ8ep5qq9Lsa/ZAFSWpO1N5YbOoIKmSZ2gzti34bmaLUw/2lLVf7UaCN9xYDyInrhahTWftALTOo8zHO3I7EeWIqChwuipenw7MKpVtL0lqTTQw9mAkpLCDz+GAqvtuaFQ081S7FgO89Ng4a3UGSOnPqBONSMqq1EZYOuRBEEkDUPONHz8cRZjglBqb02oDQxJZY03IEspBlT4jbBkHlncj7RUa/Zrlq+uoftCL+O4e629bzHS4y/FlLqlRexqt+KO8ZEQwNxBa/KTiqyvsOmXR1yfZkOSzrX1OZEQitYaR3hJVjfnhnFuI5VMuRnKVUOi+5RZirWnuRpUi0XjbbD/w59hvZriJfP5ijUQN2VTtFZiWFO3ZLpZgSCyRGm1mmNsa2pw27dnVqIWeWmXHKyipIVYHuiACTGMNwpRlM69cs7UcyiQkdo4YBTrYgxCmVkA7Ebi+izPtfSoVkpV5pLUFQ9pUOlQVcgI0gwWWTc8h1w3+JYtQzCOdKoaXciXbWBPfZtVrAmwmY5YbSzlU1KqmjFNdnBcktJKlQywQoi4J3iMWqvTIvG0i8gjqOvK+OQhpG0fekAmPj+WMoMx7SGU3AgjwMGCD7pvImIuLWwJnMslRrgFkImDcEbTHO+oA88H1Ka6e8mssb6UaTF11eIgXJHpgZeELJbXUkvrkt0GkLEQALeo3OKtRVvkKiq5pOHJpOo7QkEs5uTUUGB0XR4Ttid88JiolRPtlCkiVaKZGqaZIVYuC2k22wTXFRO+iioTqJCQrN+AAM2mYgElhdZ52blc4GB1K9OApIKn7xgQYgwZmJi3XBqsCDhVKqkBtQKBDURrsFqfaSye9bkZEi4xHnRWQliDXRWeqQAvaDshppqEJVYBh7GZGxnFnW4ZRcEiFYjRrptpcCZIlLbi4xJTp1ATLK6yZldJAKwqgixOoXmLHww6MUqZYsNDBarallXVlatXeG1OlSHWlSXvBQdl8BNZRruQ4qoWJrOjwzouZ0k6WNUi1KF09nIXutdhbGzoNJBemynUrGRIDFNBAZZuBudr74hy3DVFZAXBCoEVQvdiV1AtBO6QRq2NxzOtGK/hvsb24VqyoqBQEpqihQoMrpVl7o6agTewTGip5GlRP2VNdWxc3P+494/GMWT7Hl+rfPFcHxj5OXX0eM0015YqWMgBiLgQSQPDkcI+gRNpIAnqdh54hpZEjMNWBBDIqEGbBSSIMkbs3Ib72GJeI5Mv2ZW+iorlbDUADa/iQdxcC+OHv3XX0nFMYcKWJKZsDETyO4+GEciLYpBoNK9MtTAg9oCyFRKkAAkztsRGCxS6Tiq4Lw408vlqbrpehTRJUyshAraSbkGPvCcWmvGswJAPP44aKYw3tMd2mNazgbidemqTUjTNpE3jl48vXFVxPh1Psl0qBrJ1bkEgxMEwMFcd4UuYVQTGhg45iRO4BHX6YbXB7ITFqjAkAxeT+Yw30zVBw3INTqEUQqFxJCMtMsR1OhgbTyxS+0+a4vSr6aBqlIVrDLu/3gwmFEWH3ZxqGGh6bzZGvvsbH5HBHEc/RZqbpVpvuh0spN+8NjtY/HGeFyKxhK3tlxWmp7hYiI1ZduvVCOWOxvEGOxrViLOU2RdQLA8oIXyueU22OGZWpXK/bDdRIF9J5/dAbwsuG5nitUOAKTOjRBRkDdDZiARF7MDbY4nruUB7OAsSSpBA3mRE7zyxvyPADL52ojFRXJJNlqqCDN4WIO07EjwwflOMLF0Ik+8h1rI8QJ+WKYZZZ1MKlbUQYXQAsyS0uQCJ5TIxNmuGsO9Qq6BAlGXUpO0mduQ7pGHYvK77a+vtQ0SNKxpHgRe/mcTmopuygFhEbExsCJIPrjD1s/VDXpBCuoGrTjuzYEK4B8zLcrHkVQr1LAVhVJie1ApsSDeCqxy30nEmlOWoNUVzQU1KZlHK6WT+RoiI3AMHbD81w1K4TW9caII0u6EkbElfe/l28MRUOIJEvqS3WV581Mx/MBtiAMANSE1FAu1Oosg+rBSIg789sRHvwk937ZwAZhlST4FtNx8/HEVTh9ZqirrUAhiW0MbBlhQNYAkEifA2xFR4jUB76jTsGBGsW5gW3vtiXtXIIXQ0zYMVbzI06WPjK4FQma4C8nQKag+84bSSbQbJv4nGS9oeBZ5HijQbN04moKz0zcnZe/BFjMrzHjG2NV0nvSNjEnoepBxPRzzgEatX5XsABti054Y3gGezNWoXzGUq0Ep2lgGadiEJGrTzkCDFsX+X4rl3YdnmNN4IDaNUG40sCGvaRE3viz/6jLaQAdPvEkDTYmDuZiCB48sBcZ4Bla70mrU0qgsRDQQJpsYANplcOpOnEWAgssse7qUEKN+9pa5PWRuLYnGcD61GkhWAHLkrTe25t5YpM3+z6mSewrZjLAaTK1CVMTYK+oRzJG84r6/s7xSgpNGtQzRJkdovZPHSVOknYXI/sUxqf3l0mVYyVAtMkxeFkhfExEGbYc9dVHeZUMhZPdBZtgJ5mbCTjJ5PjmaV//EZKqpJBOgrUppNgWZCYUwx2Hun1vcl7S0agMMh0mO6Q14mCpuvqMWIU+RpVvf0s0MA6NDCbNpZTqU8pBxMMrCwC0CImCbeY5j18RhuVzGWbuhaQkEaYAnUZcR53PXDspl6Yp0yRB0qZUteECXuOXL13wI6izjcz4EFZv0k/nthc0iVI1LemdaMQDobabGZItI5TfBNMKVHS4EmTYxMnywxlA5ncRMcz6YkJy/FFYhHgO1gOTWJOk87AnCV6ekyduv8A7v7/ABjAy0SfvKwO8iP1y+eJKYdbDblLFvrf588VyzKJMuxIpESNjt09OuHBsMFIG5Ght+6ZJ8YG/qDiCtX7MBjUQCQo7TuHUTCgttJNo045Xh9N9hXaHCThDVcb028SpUj5kH5YUMCJgi8QQQdp/RwdathpOGzhM3WFNDUcwo/W2+GpXBAM2IkG+x28cOUbEgGEJw3tV6/Af3jCNmRyHx/sMKI74Fr1QKVYme7DdenLyGFq5vqcB0Kpf94UC5Q6dosCB8yMLPL0ArZwaSCp28Ri2y+UpVqIY00L6bHSuoEdDE7jGByHHxUYBmIHIjb4C2Nb7M59QjIz3VjBhoIMEEyLXnfHH4+W1jtpKVZHUFSYN8diDLUQtWqEbUuokQZUau/bymPTHY6Y6Ia61UVyFSqFgAaStTnMEEqR5hR9MZv2n9qq9JdOVoPUqMSHJpsy0yNhCqVLGTYsYgWM427VdSkFgoNrRLbzPh5DFeOI057Km8slys6SByIQwwFt4vGPRuOWaw/srns49Jz2lY19TalYSAYXTqVh3RBBgRM4u8v7SVFeMxTBFpYMVYnYhaTm53Pv9RBxp8tmCDO/0+mG8U4gH/0kNeqn/l09IYKSJl2gDu3gkTGx5Z2NeXmnGeP5+tVZcrla6UlOrvUyzvpMy2pdjbuC/KTjRZXi2YfL0zVRH7QSZBUqZvqBDAlTvETBsMbAUiwBBVDHUaum20gWnEmXoKgIkt11ktPxwXn/ABdXneZ42xzVGjTpVqZYsNZ1NTNu7oRgRFrsptO+LpuI5nLqWrqpQAkuh0f9tQkfFhjV5wQhPQGJ6c/If2wCM1OpUV4BgE03VWMCdGsQRtcWsemM7v6azHnJ/ay/botKkChYKdUkmbWCcxPjPzx6DxT2nrUKZqNlGqOZCJROvVPWV1KLAkwYnnhOM5jMqoK0g6SJHukeIKgz1gxhaBzDDV/p7QjwW3mCVNoED1O2NXlBJVR7Ee2Obq9v+8otLSw0I6OgAIA0hyD5mQT3um0tL2ozFTOvSp5fsqSp79Sm+lypuQ3dgEERY7G2Lc5FmtUAZiR3g0EDnuJ2kT+eKzOZhMo6iaxRp2puwFyBqbYG1rCfHB21qRZ8R4rm0CGhlkqqT9oQ4mOUK2mTN/e+M4LzZzJCtTo09QbvEP8AdjcAgSZi07Tc4r8j7YUWhe3VWMwrQG9VeGG+5EYsMrnCSQSp8UJkwO8Y2gTi1Yjr8Qz6qBRp0tWoAl3YgCRMKEmd7SI6nBOd4vX7WmqUVam0621qCp5d1iLWuRO4ib4gzHEKFhUqCmZOlWcI7xIMAm4m9vPY4PqUlIB1EjnMEDn4cxOLSHzBzBqMxWmECrAFSSxvOolAB4b7nA1ZKj01WqmVrtrBfUCAqFpOhIOpgIUEkDn4EmrSdZQrCEEEgMrXG9xyF5x2XqSQSovO8xfwgeU333i+JMfx32XzxqO+UzNOmpI00SgKqAADpcqxEmTERfFzwH2b4igZ6uaolm0BQuvSgFjaBPUgEE7SMX6rBiAotJEkG20YZRp06jSSyEC5WRfaAZ8ee1umNexuKLPcM4jRzQzCaMwllemGKDQW1MQrNAe0zPhti6fjNyOxqL96GIgkRCg3HK/54VM8y90kx/EYPhtf4dcOosNy1QNbnKcpgNqjBqSUazBf9PURNgyzEkrG1oAHqMPpZ1gSGRlO4MiPLrPjGOpPTYDUoEgyHFiI8h1nCDhSQVQaOcKY6A8oHIYCrcy+cOaWpTFI0hTKlTUvqLCT7sgAAbG/TbFvSpVmgvUUCTIVdx5sfyxW1+COGJLk6tpG2kmwIMAEEA2vpmcDVc7nqbqBToukbMzq1+asVKnlaBiDQ5ejpIJdmN4mFAnlAt8Z54nCyZDGL2EQeu4n54xfHPbCvRKj92CqzIprGopVQxhj3bgjxAFt8XycYUgE6SDsVgg3+mLTONo/jWXDUoM7eJBsYFtyfWIxU+zOScZLLh5DCmAQwIIi0Gb7Ri5/6kAus77IvXoRhcodUlpnnO+NWyzGeueQFWiw2BPl/bEB1fhYehxpkbkvLc/r64etQeY6/r88X45We+PJfbbjOYyrU9GUastQNcapDDcEBDFipBm8npiiyntdXYz+6Zim3XS0eU6Rj3ivn1SJO/hjqTu0Gyjpuf8AHzx0nHPDnbvl4lS48zROQrmIk6F+V/AdcLT9pGpEstDMKdv9CpO/XSRuN8e3k+OO1euLpA8Zo+363DvVF7FqLfD3MLj2gjHYOkPZ56zBiLiOo2wLxLg9GvpL0lqFLAkCV52IuNuWMr+0OiMgaj5SaJ1bKTouwn7MkpzPLG04PWLZdWJuVBJtz32xjl4dOPkMMjpXTJW2+ok7/iYk/CDgFc+tDMJllpO50io3YqIQMxgtcbmTN+pGDeKVitGo495QxU2MW8cWHstw+nTo03RQHqhWqOZLuYJ7zNJPgJgbDGZ/TQz03GqQQRMSb+kgfTBXD9UjvRBne23TmcSJmGYDUZ1XPj+umCMllFOox1iCQBO8AGBtgzV+kdRLAmCAZjr6WmInb0xNVQ6CVJJA7wjx+6Zw3JiXCm4vv5nnvyGJMqgKljvqjwi3LbA1ir4hxcZSk1QpWcwWYKHYADfur7v9W25xW8P4nWrOarIaKNBWk0ah4uQbT0A58tsaamoZmDAEAbESOe/X1wdTpBo1AHzGNe4vSo7PVqc6haeZURt5CJ/Rw0ZYyr6gVN+zYmDNrqBf0PLBGnUIOxFxy5HYeOJcqgbcA3Iv/MdsZxpn+O8By7KPswwLKPcKAFiAR0Ig+mKfMcGp0ABRNWlyRUc6ebEgC1juD+LcY9Apd1ARudM+pAPyJxyZKm6jWitAaCQCR3jsd+WLz7HhnvZ/K9nR7Oq/akszEvDHvEk6iAPG2wm2HDgGW16qc0zuRSqMimYuyowDctwcXeb4fTRG0rEEbE8/W+KDitYitAMDUgt0LQb+WNZb5Wz0kqZSoNUVnMyBrVGHj7oU7nrgFcxmBUC1FplebhmDT/IVI/78WeTrsajAm0eHSMI6h5DXE4xbZ4reQMK5kaSZ8yfzxMucGkrVLEiNJU6YEXBi+BOHmM5pFl7MWHmf7DFiokwQCL7jBdnqqZQ7cTDGB3h4EnpaSJ35+GJsvmYWWdTfZoWASREz5YbxXKrSpjQAtyYG0mSTHXGfzNUmpE2O49Ma9hrGqgEHQesiCPjiUM1ysE8p3+uK2ktwv3UICiTCjoB0wRUQd1ufX4YzdhF5Oq+k6mXVJsCYibbwdsTGv+LbnB29OeBWpjAPFc0y0mIMEER/uHXF7WHNTo5rNtSgMlFRqspVmbkZFyojy1Cdxi2pcBooumnTVALwoAAJMk2tvgD2PzbvRcs0kVaoHl2jfHFylUkwfywcvAgLP5YoiPNk7reWwb0O/gT0xYZaGH8XQYe1MFCpEgggjkZUzih4RXbs0MmYInn70fTHXh5kc+V/S+q1Cgg4Hr0+0pnv6LSGEShg96CIt4jE8akUtck3wBxFBoqryjbzF8do5puEsezUuS3i0amgAdowAADMBqgQACBFjg2lm9TW26/TFfSclD5H6HD8s5C26n5A4WVn2m3ifT1xOhjFdkmJmf1tgrVJwxm+BOvC4GY4XFpx/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Ancient Greek Theatre at Epidav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82" y="310140"/>
            <a:ext cx="33337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rtsedge.kennedy-center.org/interactives/greece/theater/images/mask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82" y="3581400"/>
            <a:ext cx="3476625" cy="2667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45107" y="1371600"/>
            <a:ext cx="4922693" cy="2492990"/>
          </a:xfrm>
          <a:prstGeom prst="rect">
            <a:avLst/>
          </a:prstGeom>
          <a:noFill/>
        </p:spPr>
        <p:txBody>
          <a:bodyPr wrap="square" rtlCol="0">
            <a:spAutoFit/>
          </a:bodyPr>
          <a:lstStyle/>
          <a:p>
            <a:r>
              <a:rPr lang="en-US" sz="2800" b="1" dirty="0">
                <a:latin typeface="Algerian" pitchFamily="82" charset="0"/>
              </a:rPr>
              <a:t>Dramatic Genres:</a:t>
            </a:r>
            <a:r>
              <a:rPr lang="en-US" sz="2800" dirty="0">
                <a:latin typeface="Algerian" pitchFamily="82" charset="0"/>
              </a:rPr>
              <a:t> </a:t>
            </a:r>
            <a:endParaRPr lang="en-US" sz="2800" dirty="0" smtClean="0">
              <a:latin typeface="Algerian" pitchFamily="82" charset="0"/>
            </a:endParaRPr>
          </a:p>
          <a:p>
            <a:r>
              <a:rPr lang="en-US" sz="2400" dirty="0" smtClean="0">
                <a:latin typeface="Bodoni MT Condensed" pitchFamily="18" charset="0"/>
              </a:rPr>
              <a:t>Tragedy</a:t>
            </a:r>
            <a:r>
              <a:rPr lang="en-US" sz="2400" dirty="0">
                <a:latin typeface="Bodoni MT Condensed" pitchFamily="18" charset="0"/>
              </a:rPr>
              <a:t>, Comedy and </a:t>
            </a:r>
            <a:r>
              <a:rPr lang="en-US" sz="2400" dirty="0" smtClean="0">
                <a:latin typeface="Bodoni MT Condensed" pitchFamily="18" charset="0"/>
              </a:rPr>
              <a:t>Satire</a:t>
            </a:r>
            <a:r>
              <a:rPr lang="en-US" sz="2800" dirty="0">
                <a:latin typeface="Algerian" pitchFamily="82" charset="0"/>
              </a:rPr>
              <a:t/>
            </a:r>
            <a:br>
              <a:rPr lang="en-US" sz="2800" dirty="0">
                <a:latin typeface="Algerian" pitchFamily="82" charset="0"/>
              </a:rPr>
            </a:br>
            <a:r>
              <a:rPr lang="en-US" sz="2800" b="1" dirty="0">
                <a:latin typeface="Algerian" pitchFamily="82" charset="0"/>
              </a:rPr>
              <a:t>Major Playwrights:</a:t>
            </a:r>
            <a:r>
              <a:rPr lang="en-US" sz="2800" dirty="0">
                <a:latin typeface="Algerian" pitchFamily="82" charset="0"/>
              </a:rPr>
              <a:t> </a:t>
            </a:r>
            <a:endParaRPr lang="en-US" sz="2800" dirty="0" smtClean="0">
              <a:latin typeface="Algerian" pitchFamily="82" charset="0"/>
            </a:endParaRPr>
          </a:p>
          <a:p>
            <a:r>
              <a:rPr lang="en-US" sz="2400" dirty="0" smtClean="0">
                <a:latin typeface="Bodoni MT Condensed" pitchFamily="18" charset="0"/>
              </a:rPr>
              <a:t>Sophocles</a:t>
            </a:r>
            <a:r>
              <a:rPr lang="en-US" sz="2400" dirty="0">
                <a:latin typeface="Bodoni MT Condensed" pitchFamily="18" charset="0"/>
              </a:rPr>
              <a:t>, Aeschylus and </a:t>
            </a:r>
            <a:r>
              <a:rPr lang="en-US" sz="2400" dirty="0" smtClean="0">
                <a:latin typeface="Bodoni MT Condensed" pitchFamily="18" charset="0"/>
              </a:rPr>
              <a:t>Euripides, Aristophanes </a:t>
            </a:r>
            <a:r>
              <a:rPr lang="en-US" sz="2800" dirty="0">
                <a:latin typeface="Algerian" pitchFamily="82" charset="0"/>
              </a:rPr>
              <a:t/>
            </a:r>
            <a:br>
              <a:rPr lang="en-US" sz="2800" dirty="0">
                <a:latin typeface="Algerian" pitchFamily="82" charset="0"/>
              </a:rPr>
            </a:br>
            <a:r>
              <a:rPr lang="en-US" sz="2800" b="1" dirty="0">
                <a:latin typeface="Algerian" pitchFamily="82" charset="0"/>
              </a:rPr>
              <a:t>Major Theatres:</a:t>
            </a:r>
            <a:r>
              <a:rPr lang="en-US" sz="2800" dirty="0">
                <a:latin typeface="Algerian" pitchFamily="82" charset="0"/>
              </a:rPr>
              <a:t> </a:t>
            </a:r>
            <a:endParaRPr lang="en-US" sz="2800" dirty="0" smtClean="0">
              <a:latin typeface="Algerian" pitchFamily="82" charset="0"/>
            </a:endParaRPr>
          </a:p>
          <a:p>
            <a:r>
              <a:rPr lang="en-US" sz="2400" dirty="0" smtClean="0">
                <a:latin typeface="Bodoni MT Condensed" pitchFamily="18" charset="0"/>
              </a:rPr>
              <a:t>Epidaurus </a:t>
            </a:r>
            <a:r>
              <a:rPr lang="en-US" sz="2400" dirty="0">
                <a:latin typeface="Bodoni MT Condensed" pitchFamily="18" charset="0"/>
              </a:rPr>
              <a:t>and Dionysus </a:t>
            </a:r>
          </a:p>
        </p:txBody>
      </p:sp>
    </p:spTree>
    <p:extLst>
      <p:ext uri="{BB962C8B-B14F-4D97-AF65-F5344CB8AC3E}">
        <p14:creationId xmlns:p14="http://schemas.microsoft.com/office/powerpoint/2010/main" val="884245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dirty="0" smtClean="0">
                <a:latin typeface="Bodoni MT Condensed" pitchFamily="18" charset="0"/>
              </a:rPr>
              <a:t>Greek Classical Age Scientific Understanding</a:t>
            </a:r>
            <a:endParaRPr lang="en-US" dirty="0">
              <a:latin typeface="Bodoni MT Condensed" pitchFamily="18" charset="0"/>
            </a:endParaRPr>
          </a:p>
        </p:txBody>
      </p:sp>
      <p:sp>
        <p:nvSpPr>
          <p:cNvPr id="3" name="TextBox 2"/>
          <p:cNvSpPr txBox="1"/>
          <p:nvPr/>
        </p:nvSpPr>
        <p:spPr>
          <a:xfrm>
            <a:off x="-6927" y="2057400"/>
            <a:ext cx="9220200" cy="4832092"/>
          </a:xfrm>
          <a:prstGeom prst="rect">
            <a:avLst/>
          </a:prstGeom>
          <a:noFill/>
        </p:spPr>
        <p:txBody>
          <a:bodyPr wrap="square" rtlCol="0">
            <a:spAutoFit/>
          </a:bodyPr>
          <a:lstStyle/>
          <a:p>
            <a:r>
              <a:rPr lang="en-US" b="1" i="1" dirty="0"/>
              <a:t>Pythagoras</a:t>
            </a:r>
            <a:r>
              <a:rPr lang="en-US" dirty="0"/>
              <a:t> (569 to 475 BC) </a:t>
            </a:r>
            <a:endParaRPr lang="en-US" dirty="0" smtClean="0"/>
          </a:p>
          <a:p>
            <a:pPr marL="285750" indent="-285750">
              <a:buFont typeface="Arial" pitchFamily="34" charset="0"/>
              <a:buChar char="•"/>
            </a:pPr>
            <a:r>
              <a:rPr lang="en-US" dirty="0" smtClean="0"/>
              <a:t>Cult was </a:t>
            </a:r>
            <a:r>
              <a:rPr lang="en-US" dirty="0"/>
              <a:t>devoted to the study of </a:t>
            </a:r>
            <a:r>
              <a:rPr lang="en-US" dirty="0" smtClean="0"/>
              <a:t>numbers</a:t>
            </a:r>
          </a:p>
          <a:p>
            <a:pPr marL="285750" indent="-285750">
              <a:buFont typeface="Arial" pitchFamily="34" charset="0"/>
              <a:buChar char="•"/>
            </a:pPr>
            <a:r>
              <a:rPr lang="en-US" dirty="0" smtClean="0"/>
              <a:t>concrete</a:t>
            </a:r>
            <a:r>
              <a:rPr lang="en-US" dirty="0"/>
              <a:t>, material objects, and </a:t>
            </a:r>
            <a:r>
              <a:rPr lang="en-US" dirty="0" smtClean="0"/>
              <a:t>the </a:t>
            </a:r>
            <a:r>
              <a:rPr lang="en-US" dirty="0"/>
              <a:t>ultimate principle of all proportion, order, and harmony in the </a:t>
            </a:r>
            <a:r>
              <a:rPr lang="en-US" dirty="0" smtClean="0"/>
              <a:t>universe</a:t>
            </a:r>
          </a:p>
          <a:p>
            <a:pPr marL="285750" indent="-285750">
              <a:buFont typeface="Arial" pitchFamily="34" charset="0"/>
              <a:buChar char="•"/>
            </a:pPr>
            <a:r>
              <a:rPr lang="en-US" dirty="0" smtClean="0"/>
              <a:t>Pythagorean theorem </a:t>
            </a:r>
          </a:p>
          <a:p>
            <a:pPr marL="285750" indent="-285750">
              <a:buFont typeface="Arial" pitchFamily="34" charset="0"/>
              <a:buChar char="•"/>
            </a:pPr>
            <a:r>
              <a:rPr lang="en-US" dirty="0" smtClean="0"/>
              <a:t>Pythagoreans </a:t>
            </a:r>
            <a:r>
              <a:rPr lang="en-US" dirty="0"/>
              <a:t>were the first to consider the earth as a globe revolving with the other planets around a central fire and </a:t>
            </a:r>
            <a:r>
              <a:rPr lang="en-US" b="1" i="1" dirty="0" smtClean="0"/>
              <a:t>mathematize </a:t>
            </a:r>
            <a:r>
              <a:rPr lang="en-US" b="1" i="1" dirty="0"/>
              <a:t>the universe</a:t>
            </a:r>
            <a:r>
              <a:rPr lang="en-US" dirty="0"/>
              <a:t>. </a:t>
            </a:r>
            <a:br>
              <a:rPr lang="en-US" dirty="0"/>
            </a:br>
            <a:endParaRPr lang="en-US" dirty="0" smtClean="0"/>
          </a:p>
          <a:p>
            <a:r>
              <a:rPr lang="en-US" b="1" i="1" dirty="0" smtClean="0"/>
              <a:t>Democritus</a:t>
            </a:r>
            <a:r>
              <a:rPr lang="en-US" dirty="0" smtClean="0"/>
              <a:t> </a:t>
            </a:r>
            <a:r>
              <a:rPr lang="en-US" dirty="0"/>
              <a:t>(460 BC - 370 BC) </a:t>
            </a:r>
            <a:endParaRPr lang="en-US" dirty="0" smtClean="0"/>
          </a:p>
          <a:p>
            <a:pPr marL="285750" indent="-285750">
              <a:buFont typeface="Arial" pitchFamily="34" charset="0"/>
              <a:buChar char="•"/>
            </a:pPr>
            <a:r>
              <a:rPr lang="en-US" dirty="0" smtClean="0"/>
              <a:t>among </a:t>
            </a:r>
            <a:r>
              <a:rPr lang="en-US" dirty="0"/>
              <a:t>the first to observe that a cone or pyramid has one-third the volume of a cylinder or prism respectively with the same base and height. </a:t>
            </a:r>
            <a:endParaRPr lang="en-US" dirty="0" smtClean="0"/>
          </a:p>
          <a:p>
            <a:pPr marL="285750" indent="-285750">
              <a:buFont typeface="Arial" pitchFamily="34" charset="0"/>
              <a:buChar char="•"/>
            </a:pPr>
            <a:r>
              <a:rPr lang="en-US" dirty="0" smtClean="0"/>
              <a:t>proposed </a:t>
            </a:r>
            <a:r>
              <a:rPr lang="en-US" dirty="0"/>
              <a:t>that the universe contains many worlds, some of them inhabited and conducted research on minerals and plants</a:t>
            </a:r>
            <a:r>
              <a:rPr lang="en-US" dirty="0" smtClean="0"/>
              <a:t>.</a:t>
            </a:r>
          </a:p>
          <a:p>
            <a:pPr marL="285750" indent="-285750">
              <a:buFont typeface="Arial" pitchFamily="34" charset="0"/>
              <a:buChar char="•"/>
            </a:pPr>
            <a:endParaRPr lang="en-US" dirty="0"/>
          </a:p>
          <a:p>
            <a:r>
              <a:rPr lang="en-US" sz="2800" b="1" i="1" dirty="0" smtClean="0">
                <a:effectLst>
                  <a:outerShdw blurRad="38100" dist="38100" dir="2700000" algn="tl">
                    <a:srgbClr val="000000">
                      <a:alpha val="43137"/>
                    </a:srgbClr>
                  </a:outerShdw>
                </a:effectLst>
                <a:latin typeface="Bodoni MT Condensed" pitchFamily="18" charset="0"/>
              </a:rPr>
              <a:t>Significance: Scientific Understanding of the world, as opposed to….</a:t>
            </a:r>
            <a:r>
              <a:rPr lang="en-US" sz="2800" b="1" i="1" dirty="0">
                <a:effectLst>
                  <a:outerShdw blurRad="38100" dist="38100" dir="2700000" algn="tl">
                    <a:srgbClr val="000000">
                      <a:alpha val="43137"/>
                    </a:srgbClr>
                  </a:outerShdw>
                </a:effectLst>
                <a:latin typeface="Bodoni MT Condensed" pitchFamily="18" charset="0"/>
              </a:rPr>
              <a:t/>
            </a:r>
            <a:br>
              <a:rPr lang="en-US" sz="2800" b="1" i="1" dirty="0">
                <a:effectLst>
                  <a:outerShdw blurRad="38100" dist="38100" dir="2700000" algn="tl">
                    <a:srgbClr val="000000">
                      <a:alpha val="43137"/>
                    </a:srgbClr>
                  </a:outerShdw>
                </a:effectLst>
                <a:latin typeface="Bodoni MT Condensed" pitchFamily="18" charset="0"/>
              </a:rPr>
            </a:br>
            <a:endParaRPr lang="en-US" sz="2800" b="1" i="1" dirty="0">
              <a:effectLst>
                <a:outerShdw blurRad="38100" dist="38100" dir="2700000" algn="tl">
                  <a:srgbClr val="000000">
                    <a:alpha val="43137"/>
                  </a:srgbClr>
                </a:outerShdw>
              </a:effectLst>
              <a:latin typeface="Bodoni MT Condensed" pitchFamily="18" charset="0"/>
            </a:endParaRPr>
          </a:p>
        </p:txBody>
      </p:sp>
      <p:sp>
        <p:nvSpPr>
          <p:cNvPr id="4" name="TextBox 3"/>
          <p:cNvSpPr txBox="1"/>
          <p:nvPr/>
        </p:nvSpPr>
        <p:spPr>
          <a:xfrm>
            <a:off x="228599" y="1154668"/>
            <a:ext cx="6926255" cy="523220"/>
          </a:xfrm>
          <a:prstGeom prst="rect">
            <a:avLst/>
          </a:prstGeom>
          <a:noFill/>
        </p:spPr>
        <p:txBody>
          <a:bodyPr wrap="none" rtlCol="0">
            <a:spAutoFit/>
          </a:bodyPr>
          <a:lstStyle/>
          <a:p>
            <a:r>
              <a:rPr lang="en-US" sz="2800" i="1" dirty="0" smtClean="0">
                <a:latin typeface="Bodoni MT Condensed" pitchFamily="18" charset="0"/>
              </a:rPr>
              <a:t>Discoveries in  astronomy and development in calendar creation…</a:t>
            </a:r>
            <a:endParaRPr lang="en-US" sz="2800" i="1" dirty="0">
              <a:latin typeface="Bodoni MT Condensed" pitchFamily="18" charset="0"/>
            </a:endParaRPr>
          </a:p>
        </p:txBody>
      </p:sp>
    </p:spTree>
    <p:extLst>
      <p:ext uri="{BB962C8B-B14F-4D97-AF65-F5344CB8AC3E}">
        <p14:creationId xmlns:p14="http://schemas.microsoft.com/office/powerpoint/2010/main" val="5928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2052" name="Picture 4" descr="File:Balkans Animation 1800-2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4654"/>
            <a:ext cx="8111836" cy="674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22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2">
                    <a:lumMod val="75000"/>
                  </a:schemeClr>
                </a:solidFill>
                <a:latin typeface="Algerian" pitchFamily="82" charset="0"/>
              </a:rPr>
              <a:t>Family &amp; citizenship</a:t>
            </a:r>
            <a:endParaRPr lang="en-US" dirty="0">
              <a:solidFill>
                <a:schemeClr val="accent2">
                  <a:lumMod val="75000"/>
                </a:schemeClr>
              </a:solidFill>
              <a:latin typeface="Algerian" pitchFamily="82" charset="0"/>
            </a:endParaRPr>
          </a:p>
        </p:txBody>
      </p:sp>
      <p:sp>
        <p:nvSpPr>
          <p:cNvPr id="3" name="Content Placeholder 2"/>
          <p:cNvSpPr>
            <a:spLocks noGrp="1"/>
          </p:cNvSpPr>
          <p:nvPr>
            <p:ph idx="1"/>
          </p:nvPr>
        </p:nvSpPr>
        <p:spPr>
          <a:xfrm>
            <a:off x="152400" y="1219200"/>
            <a:ext cx="8839200" cy="5486400"/>
          </a:xfrm>
        </p:spPr>
        <p:txBody>
          <a:bodyPr>
            <a:normAutofit fontScale="85000" lnSpcReduction="20000"/>
          </a:bodyPr>
          <a:lstStyle/>
          <a:p>
            <a:pPr marL="0" indent="0">
              <a:buNone/>
            </a:pPr>
            <a:r>
              <a:rPr lang="en-US" sz="3600" dirty="0">
                <a:latin typeface="Bodoni MT Condensed" pitchFamily="18" charset="0"/>
              </a:rPr>
              <a:t>The family together with its land was called an </a:t>
            </a:r>
            <a:r>
              <a:rPr lang="en-US" sz="3600" i="1" dirty="0" err="1" smtClean="0">
                <a:solidFill>
                  <a:schemeClr val="accent2">
                    <a:lumMod val="75000"/>
                  </a:schemeClr>
                </a:solidFill>
                <a:latin typeface="Bodoni MT Condensed" pitchFamily="18" charset="0"/>
              </a:rPr>
              <a:t>oikos</a:t>
            </a:r>
            <a:r>
              <a:rPr lang="en-US" sz="3600" dirty="0" smtClean="0">
                <a:solidFill>
                  <a:schemeClr val="accent2">
                    <a:lumMod val="75000"/>
                  </a:schemeClr>
                </a:solidFill>
                <a:latin typeface="Bodoni MT Condensed" pitchFamily="18" charset="0"/>
              </a:rPr>
              <a:t>-  </a:t>
            </a:r>
            <a:r>
              <a:rPr lang="en-US" sz="3300" dirty="0" err="1" smtClean="0">
                <a:latin typeface="Bodoni MT Condensed" pitchFamily="18" charset="0"/>
              </a:rPr>
              <a:t>inheritence</a:t>
            </a:r>
            <a:r>
              <a:rPr lang="en-US" sz="3300" dirty="0" smtClean="0">
                <a:latin typeface="Bodoni MT Condensed" pitchFamily="18" charset="0"/>
              </a:rPr>
              <a:t> key!</a:t>
            </a:r>
            <a:endParaRPr lang="en-US" sz="3600" i="1" dirty="0" smtClean="0">
              <a:latin typeface="Bodoni MT Condensed" pitchFamily="18" charset="0"/>
            </a:endParaRPr>
          </a:p>
          <a:p>
            <a:pPr marL="0" indent="0">
              <a:buNone/>
            </a:pPr>
            <a:r>
              <a:rPr lang="en-US" sz="3600" dirty="0" smtClean="0">
                <a:latin typeface="Bodoni MT Condensed" pitchFamily="18" charset="0"/>
              </a:rPr>
              <a:t>All Citizen men could participate in the Athenian democracy</a:t>
            </a:r>
          </a:p>
          <a:p>
            <a:pPr marL="0" indent="0">
              <a:buNone/>
            </a:pPr>
            <a:r>
              <a:rPr lang="en-US" sz="1900" dirty="0"/>
              <a:t>Thucydides makes </a:t>
            </a:r>
            <a:r>
              <a:rPr lang="en-US" sz="1900" dirty="0" smtClean="0"/>
              <a:t>Pericles </a:t>
            </a:r>
            <a:r>
              <a:rPr lang="en-US" sz="1900" dirty="0"/>
              <a:t>speak in the Funeral Oration at the beginning of the Peloponnesian War:</a:t>
            </a:r>
          </a:p>
          <a:p>
            <a:pPr marL="400050" lvl="1" indent="0">
              <a:buNone/>
            </a:pPr>
            <a:r>
              <a:rPr lang="en-US" i="1" dirty="0"/>
              <a:t>“We cultivate refinement without extravagance and knowledge without effeminacy; wealth we employ more for use than for show, and place the real disgrace of poverty not in owning to the fact but in declining the struggle against it. Our public men have, besides politics, their private affairs to attend to, and our ordinary citizens, though occupied with the pursuits of industry, are still fair judges of public matters; for, unlike any other nation, regarding him who takes no part in these duties not as unambitious but as useless, we Athenians are able to judge at all events if we cannot originate, and instead of looking on discussion as a stumbling-block in the way of action, we think it an indispensable preliminary to any wise action at all. . . . In short, I say that as a city we are the School of Hellas.”</a:t>
            </a:r>
            <a:endParaRPr lang="en-US" dirty="0"/>
          </a:p>
          <a:p>
            <a:pPr marL="0" indent="0">
              <a:buNone/>
            </a:pPr>
            <a:endParaRPr lang="en-US" sz="3600" dirty="0">
              <a:latin typeface="Bodoni MT Condensed" pitchFamily="18" charset="0"/>
            </a:endParaRPr>
          </a:p>
        </p:txBody>
      </p:sp>
    </p:spTree>
    <p:extLst>
      <p:ext uri="{BB962C8B-B14F-4D97-AF65-F5344CB8AC3E}">
        <p14:creationId xmlns:p14="http://schemas.microsoft.com/office/powerpoint/2010/main" val="81351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76200"/>
            <a:ext cx="8229600" cy="1143000"/>
          </a:xfrm>
        </p:spPr>
        <p:txBody>
          <a:bodyPr>
            <a:normAutofit/>
          </a:bodyPr>
          <a:lstStyle/>
          <a:p>
            <a:r>
              <a:rPr lang="en-US" b="1" dirty="0" smtClean="0">
                <a:solidFill>
                  <a:srgbClr val="CC9900"/>
                </a:solidFill>
                <a:effectLst>
                  <a:outerShdw blurRad="38100" dist="38100" dir="2700000" algn="tl">
                    <a:srgbClr val="000000"/>
                  </a:outerShdw>
                </a:effectLst>
                <a:latin typeface="Algerian" pitchFamily="82" charset="0"/>
              </a:rPr>
              <a:t>The Athenian Women’s </a:t>
            </a:r>
            <a:r>
              <a:rPr lang="en-US" b="1" dirty="0">
                <a:solidFill>
                  <a:srgbClr val="CC9900"/>
                </a:solidFill>
                <a:effectLst>
                  <a:outerShdw blurRad="38100" dist="38100" dir="2700000" algn="tl">
                    <a:srgbClr val="000000"/>
                  </a:outerShdw>
                </a:effectLst>
                <a:latin typeface="Algerian" pitchFamily="82" charset="0"/>
              </a:rPr>
              <a:t>Role</a:t>
            </a:r>
          </a:p>
        </p:txBody>
      </p:sp>
      <p:sp>
        <p:nvSpPr>
          <p:cNvPr id="20483" name="Rectangle 3"/>
          <p:cNvSpPr>
            <a:spLocks noGrp="1" noChangeArrowheads="1"/>
          </p:cNvSpPr>
          <p:nvPr>
            <p:ph type="body" idx="1"/>
          </p:nvPr>
        </p:nvSpPr>
        <p:spPr>
          <a:xfrm>
            <a:off x="0" y="1219200"/>
            <a:ext cx="5943600" cy="5638800"/>
          </a:xfrm>
        </p:spPr>
        <p:txBody>
          <a:bodyPr>
            <a:normAutofit/>
          </a:bodyPr>
          <a:lstStyle/>
          <a:p>
            <a:pPr>
              <a:lnSpc>
                <a:spcPct val="90000"/>
              </a:lnSpc>
            </a:pPr>
            <a:r>
              <a:rPr lang="en-US" dirty="0">
                <a:solidFill>
                  <a:schemeClr val="accent2"/>
                </a:solidFill>
                <a:latin typeface="Bookman Old Style" pitchFamily="18" charset="0"/>
              </a:rPr>
              <a:t>Seclusion within the home, veils in some cases outside</a:t>
            </a:r>
          </a:p>
          <a:p>
            <a:pPr>
              <a:lnSpc>
                <a:spcPct val="90000"/>
              </a:lnSpc>
            </a:pPr>
            <a:r>
              <a:rPr lang="en-US" b="1" i="1" u="sng" dirty="0">
                <a:solidFill>
                  <a:schemeClr val="accent2"/>
                </a:solidFill>
                <a:effectLst>
                  <a:outerShdw blurRad="38100" dist="38100" dir="2700000" algn="tl">
                    <a:srgbClr val="000000">
                      <a:alpha val="43137"/>
                    </a:srgbClr>
                  </a:outerShdw>
                </a:effectLst>
                <a:latin typeface="Bookman Old Style" pitchFamily="18" charset="0"/>
              </a:rPr>
              <a:t>Dowry</a:t>
            </a:r>
            <a:r>
              <a:rPr lang="en-US" dirty="0">
                <a:solidFill>
                  <a:schemeClr val="accent2"/>
                </a:solidFill>
                <a:effectLst>
                  <a:outerShdw blurRad="38100" dist="38100" dir="2700000" algn="tl">
                    <a:srgbClr val="000000">
                      <a:alpha val="43137"/>
                    </a:srgbClr>
                  </a:outerShdw>
                </a:effectLst>
                <a:latin typeface="Bookman Old Style" pitchFamily="18" charset="0"/>
              </a:rPr>
              <a:t> </a:t>
            </a:r>
            <a:r>
              <a:rPr lang="en-US" dirty="0">
                <a:solidFill>
                  <a:schemeClr val="accent2"/>
                </a:solidFill>
                <a:latin typeface="Bookman Old Style" pitchFamily="18" charset="0"/>
              </a:rPr>
              <a:t>paid by father or guardian</a:t>
            </a:r>
          </a:p>
          <a:p>
            <a:pPr>
              <a:lnSpc>
                <a:spcPct val="90000"/>
              </a:lnSpc>
            </a:pPr>
            <a:r>
              <a:rPr lang="en-US" dirty="0">
                <a:solidFill>
                  <a:schemeClr val="accent2"/>
                </a:solidFill>
                <a:latin typeface="Bookman Old Style" pitchFamily="18" charset="0"/>
              </a:rPr>
              <a:t>Guardianship – </a:t>
            </a:r>
            <a:r>
              <a:rPr lang="en-US" b="1" i="1" u="sng" dirty="0" err="1">
                <a:solidFill>
                  <a:schemeClr val="accent2"/>
                </a:solidFill>
                <a:effectLst>
                  <a:outerShdw blurRad="38100" dist="38100" dir="2700000" algn="tl">
                    <a:srgbClr val="000000">
                      <a:alpha val="43137"/>
                    </a:srgbClr>
                  </a:outerShdw>
                </a:effectLst>
                <a:latin typeface="Bookman Old Style" pitchFamily="18" charset="0"/>
              </a:rPr>
              <a:t>Kyrios</a:t>
            </a:r>
            <a:endParaRPr lang="en-US" b="1" i="1" u="sng" dirty="0">
              <a:solidFill>
                <a:schemeClr val="accent2"/>
              </a:solidFill>
              <a:effectLst>
                <a:outerShdw blurRad="38100" dist="38100" dir="2700000" algn="tl">
                  <a:srgbClr val="000000">
                    <a:alpha val="43137"/>
                  </a:srgbClr>
                </a:outerShdw>
              </a:effectLst>
              <a:latin typeface="Bookman Old Style" pitchFamily="18" charset="0"/>
            </a:endParaRPr>
          </a:p>
          <a:p>
            <a:pPr>
              <a:lnSpc>
                <a:spcPct val="90000"/>
              </a:lnSpc>
            </a:pPr>
            <a:r>
              <a:rPr lang="en-US" dirty="0">
                <a:solidFill>
                  <a:schemeClr val="accent2"/>
                </a:solidFill>
                <a:latin typeface="Bookman Old Style" pitchFamily="18" charset="0"/>
              </a:rPr>
              <a:t>No property ownership</a:t>
            </a:r>
          </a:p>
          <a:p>
            <a:pPr>
              <a:lnSpc>
                <a:spcPct val="90000"/>
              </a:lnSpc>
            </a:pPr>
            <a:r>
              <a:rPr lang="en-US" dirty="0">
                <a:solidFill>
                  <a:schemeClr val="accent2"/>
                </a:solidFill>
                <a:latin typeface="Bookman Old Style" pitchFamily="18" charset="0"/>
              </a:rPr>
              <a:t>Responsibilities included.. manage the household and produce an heir </a:t>
            </a:r>
            <a:endParaRPr lang="en-US" dirty="0" smtClean="0">
              <a:solidFill>
                <a:schemeClr val="accent2"/>
              </a:solidFill>
              <a:latin typeface="Bookman Old Style" pitchFamily="18" charset="0"/>
            </a:endParaRPr>
          </a:p>
          <a:p>
            <a:pPr marL="0" indent="0" algn="ctr">
              <a:lnSpc>
                <a:spcPct val="90000"/>
              </a:lnSpc>
              <a:buNone/>
            </a:pPr>
            <a:r>
              <a:rPr lang="en-US" i="1" dirty="0"/>
              <a:t>Athenian reality </a:t>
            </a:r>
            <a:r>
              <a:rPr lang="en-US" i="1" dirty="0" smtClean="0"/>
              <a:t>versus the  </a:t>
            </a:r>
            <a:r>
              <a:rPr lang="en-US" i="1" dirty="0"/>
              <a:t>Athenian </a:t>
            </a:r>
            <a:r>
              <a:rPr lang="en-US" i="1" dirty="0" smtClean="0"/>
              <a:t>ideal?</a:t>
            </a:r>
            <a:endParaRPr lang="en-US" i="1" dirty="0">
              <a:solidFill>
                <a:schemeClr val="accent2"/>
              </a:solidFill>
              <a:latin typeface="Bookman Old Style" pitchFamily="18" charset="0"/>
            </a:endParaRPr>
          </a:p>
          <a:p>
            <a:pPr>
              <a:lnSpc>
                <a:spcPct val="90000"/>
              </a:lnSpc>
            </a:pPr>
            <a:endParaRPr lang="en-US" dirty="0">
              <a:solidFill>
                <a:schemeClr val="accent2"/>
              </a:solidFill>
              <a:latin typeface="Comic Sans MS" pitchFamily="66" charset="0"/>
            </a:endParaRPr>
          </a:p>
        </p:txBody>
      </p:sp>
      <p:pic>
        <p:nvPicPr>
          <p:cNvPr id="20484" name="Picture 4" descr="womeno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2438400"/>
            <a:ext cx="35623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16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ngravers MT" pitchFamily="18" charset="0"/>
              </a:rPr>
              <a:t>Spartan Differences</a:t>
            </a:r>
            <a:endParaRPr lang="en-US" dirty="0">
              <a:latin typeface="Engravers MT" pitchFamily="18" charset="0"/>
            </a:endParaRPr>
          </a:p>
        </p:txBody>
      </p:sp>
      <p:sp>
        <p:nvSpPr>
          <p:cNvPr id="3" name="Subtitle 2"/>
          <p:cNvSpPr>
            <a:spLocks noGrp="1"/>
          </p:cNvSpPr>
          <p:nvPr>
            <p:ph type="subTitle" idx="1"/>
          </p:nvPr>
        </p:nvSpPr>
        <p:spPr/>
        <p:txBody>
          <a:bodyPr/>
          <a:lstStyle/>
          <a:p>
            <a:r>
              <a:rPr lang="en-US" i="1" dirty="0" smtClean="0"/>
              <a:t>…not so </a:t>
            </a:r>
            <a:r>
              <a:rPr lang="en-US" i="1" dirty="0" err="1" smtClean="0"/>
              <a:t>spartan</a:t>
            </a:r>
            <a:r>
              <a:rPr lang="en-US" i="1" dirty="0" smtClean="0"/>
              <a:t>!</a:t>
            </a:r>
            <a:endParaRPr lang="en-US" i="1" dirty="0"/>
          </a:p>
        </p:txBody>
      </p:sp>
    </p:spTree>
    <p:extLst>
      <p:ext uri="{BB962C8B-B14F-4D97-AF65-F5344CB8AC3E}">
        <p14:creationId xmlns:p14="http://schemas.microsoft.com/office/powerpoint/2010/main" val="1148928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9879" y="1039090"/>
            <a:ext cx="3527721" cy="2274332"/>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1143000"/>
            <a:ext cx="3657600" cy="274320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5029200" y="4045527"/>
            <a:ext cx="3657600" cy="274320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7818" y="3766066"/>
            <a:ext cx="3674400" cy="2558534"/>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dirty="0" smtClean="0">
                <a:solidFill>
                  <a:srgbClr val="FF0000"/>
                </a:solidFill>
                <a:latin typeface="Chiller" pitchFamily="82" charset="0"/>
              </a:rPr>
              <a:t>City-State Sparta</a:t>
            </a:r>
            <a:endParaRPr lang="en-US" sz="6600" dirty="0">
              <a:solidFill>
                <a:srgbClr val="FF0000"/>
              </a:solidFill>
              <a:latin typeface="Chiller" pitchFamily="82" charset="0"/>
            </a:endParaRPr>
          </a:p>
        </p:txBody>
      </p:sp>
      <p:sp>
        <p:nvSpPr>
          <p:cNvPr id="3" name="TextBox 2"/>
          <p:cNvSpPr txBox="1"/>
          <p:nvPr/>
        </p:nvSpPr>
        <p:spPr>
          <a:xfrm>
            <a:off x="521855" y="1429388"/>
            <a:ext cx="1044645" cy="369332"/>
          </a:xfrm>
          <a:prstGeom prst="rect">
            <a:avLst/>
          </a:prstGeom>
          <a:noFill/>
        </p:spPr>
        <p:txBody>
          <a:bodyPr wrap="none" rtlCol="0">
            <a:spAutoFit/>
          </a:bodyPr>
          <a:lstStyle/>
          <a:p>
            <a:r>
              <a:rPr lang="en-US" dirty="0" smtClean="0"/>
              <a:t>Location:</a:t>
            </a:r>
            <a:endParaRPr lang="en-US" dirty="0"/>
          </a:p>
        </p:txBody>
      </p:sp>
      <p:sp>
        <p:nvSpPr>
          <p:cNvPr id="4" name="TextBox 3"/>
          <p:cNvSpPr txBox="1"/>
          <p:nvPr/>
        </p:nvSpPr>
        <p:spPr>
          <a:xfrm>
            <a:off x="5432720" y="4509700"/>
            <a:ext cx="2850559" cy="646331"/>
          </a:xfrm>
          <a:prstGeom prst="rect">
            <a:avLst/>
          </a:prstGeom>
          <a:noFill/>
        </p:spPr>
        <p:txBody>
          <a:bodyPr wrap="square" rtlCol="0">
            <a:spAutoFit/>
          </a:bodyPr>
          <a:lstStyle/>
          <a:p>
            <a:r>
              <a:rPr lang="en-US" dirty="0" smtClean="0"/>
              <a:t>Society, Economy  &amp; Specialization:</a:t>
            </a:r>
            <a:endParaRPr lang="en-US" dirty="0"/>
          </a:p>
        </p:txBody>
      </p:sp>
      <p:sp>
        <p:nvSpPr>
          <p:cNvPr id="6" name="TextBox 5"/>
          <p:cNvSpPr txBox="1"/>
          <p:nvPr/>
        </p:nvSpPr>
        <p:spPr>
          <a:xfrm>
            <a:off x="1055721" y="4038600"/>
            <a:ext cx="1817357" cy="369332"/>
          </a:xfrm>
          <a:prstGeom prst="rect">
            <a:avLst/>
          </a:prstGeom>
          <a:noFill/>
        </p:spPr>
        <p:txBody>
          <a:bodyPr wrap="none" rtlCol="0">
            <a:spAutoFit/>
          </a:bodyPr>
          <a:lstStyle/>
          <a:p>
            <a:r>
              <a:rPr lang="en-US" dirty="0" smtClean="0"/>
              <a:t>Gender &amp; Family</a:t>
            </a:r>
            <a:endParaRPr lang="en-US" dirty="0"/>
          </a:p>
        </p:txBody>
      </p:sp>
      <p:sp>
        <p:nvSpPr>
          <p:cNvPr id="11" name="TextBox 10"/>
          <p:cNvSpPr txBox="1"/>
          <p:nvPr/>
        </p:nvSpPr>
        <p:spPr>
          <a:xfrm>
            <a:off x="5419731" y="1427079"/>
            <a:ext cx="1472904" cy="369332"/>
          </a:xfrm>
          <a:prstGeom prst="rect">
            <a:avLst/>
          </a:prstGeom>
          <a:noFill/>
        </p:spPr>
        <p:txBody>
          <a:bodyPr wrap="none" rtlCol="0">
            <a:spAutoFit/>
          </a:bodyPr>
          <a:lstStyle/>
          <a:p>
            <a:r>
              <a:rPr lang="en-US" dirty="0"/>
              <a:t>G</a:t>
            </a:r>
            <a:r>
              <a:rPr lang="en-US" dirty="0" smtClean="0"/>
              <a:t>overnment  </a:t>
            </a:r>
            <a:endParaRPr lang="en-US" dirty="0"/>
          </a:p>
        </p:txBody>
      </p:sp>
    </p:spTree>
    <p:extLst>
      <p:ext uri="{BB962C8B-B14F-4D97-AF65-F5344CB8AC3E}">
        <p14:creationId xmlns:p14="http://schemas.microsoft.com/office/powerpoint/2010/main" val="1319444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solidFill>
                  <a:schemeClr val="bg2">
                    <a:lumMod val="25000"/>
                  </a:schemeClr>
                </a:solidFill>
                <a:effectLst>
                  <a:outerShdw blurRad="38100" dist="38100" dir="2700000" algn="tl">
                    <a:srgbClr val="000000">
                      <a:alpha val="43137"/>
                    </a:srgbClr>
                  </a:outerShdw>
                </a:effectLst>
                <a:latin typeface="Brush Script MT" pitchFamily="66" charset="0"/>
              </a:rPr>
              <a:t>Alexander’s Conquest</a:t>
            </a:r>
            <a:endParaRPr lang="en-US" sz="7200" b="1" dirty="0">
              <a:solidFill>
                <a:schemeClr val="bg2">
                  <a:lumMod val="25000"/>
                </a:schemeClr>
              </a:solidFill>
              <a:effectLst>
                <a:outerShdw blurRad="38100" dist="38100" dir="2700000" algn="tl">
                  <a:srgbClr val="000000">
                    <a:alpha val="43137"/>
                  </a:srgbClr>
                </a:outerShdw>
              </a:effectLst>
              <a:latin typeface="Brush Script MT" pitchFamily="66" charset="0"/>
            </a:endParaRPr>
          </a:p>
        </p:txBody>
      </p:sp>
      <p:sp>
        <p:nvSpPr>
          <p:cNvPr id="3" name="Subtitle 2"/>
          <p:cNvSpPr>
            <a:spLocks noGrp="1"/>
          </p:cNvSpPr>
          <p:nvPr>
            <p:ph type="subTitle" idx="1"/>
          </p:nvPr>
        </p:nvSpPr>
        <p:spPr/>
        <p:txBody>
          <a:bodyPr>
            <a:normAutofit/>
          </a:bodyPr>
          <a:lstStyle/>
          <a:p>
            <a:r>
              <a:rPr lang="en-US" sz="4000" b="1" dirty="0" smtClean="0">
                <a:solidFill>
                  <a:schemeClr val="bg2">
                    <a:lumMod val="25000"/>
                  </a:schemeClr>
                </a:solidFill>
                <a:effectLst>
                  <a:outerShdw blurRad="38100" dist="38100" dir="2700000" algn="tl">
                    <a:srgbClr val="000000">
                      <a:alpha val="43137"/>
                    </a:srgbClr>
                  </a:outerShdw>
                </a:effectLst>
              </a:rPr>
              <a:t>The Hellenistic Age</a:t>
            </a:r>
            <a:endParaRPr lang="en-US" sz="40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83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ncp.edu/home/rwb/byzantine_ma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4" y="609600"/>
            <a:ext cx="879301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7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bgm-umc.org/umw/corinthians/maps/empire2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4945"/>
            <a:ext cx="8558424"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9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AtlBalkrel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89078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AtlBalkl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908" y="2514600"/>
            <a:ext cx="4223856"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00" y="5334000"/>
            <a:ext cx="2356222" cy="830997"/>
          </a:xfrm>
          <a:prstGeom prst="rect">
            <a:avLst/>
          </a:prstGeom>
          <a:noFill/>
        </p:spPr>
        <p:txBody>
          <a:bodyPr wrap="none" rtlCol="0">
            <a:spAutoFit/>
          </a:bodyPr>
          <a:lstStyle/>
          <a:p>
            <a:r>
              <a:rPr lang="en-US" sz="4800" b="1" dirty="0" smtClean="0">
                <a:solidFill>
                  <a:schemeClr val="accent1">
                    <a:lumMod val="75000"/>
                  </a:schemeClr>
                </a:solidFill>
                <a:effectLst>
                  <a:outerShdw blurRad="38100" dist="38100" dir="2700000" algn="tl">
                    <a:srgbClr val="000000">
                      <a:alpha val="43137"/>
                    </a:srgbClr>
                  </a:outerShdw>
                </a:effectLst>
              </a:rPr>
              <a:t>religions</a:t>
            </a:r>
            <a:endParaRPr lang="en-US" sz="4800" b="1" dirty="0">
              <a:solidFill>
                <a:schemeClr val="accent1">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6858000" y="1850011"/>
            <a:ext cx="2314352" cy="707886"/>
          </a:xfrm>
          <a:prstGeom prst="rect">
            <a:avLst/>
          </a:prstGeom>
          <a:noFill/>
        </p:spPr>
        <p:txBody>
          <a:bodyPr wrap="none" rtlCol="0">
            <a:spAutoFit/>
          </a:bodyPr>
          <a:lstStyle/>
          <a:p>
            <a:r>
              <a:rPr lang="en-US" sz="4000" b="1" dirty="0" smtClean="0">
                <a:solidFill>
                  <a:schemeClr val="accent1">
                    <a:lumMod val="75000"/>
                  </a:schemeClr>
                </a:solidFill>
                <a:effectLst>
                  <a:outerShdw blurRad="38100" dist="38100" dir="2700000" algn="tl">
                    <a:srgbClr val="000000">
                      <a:alpha val="43137"/>
                    </a:srgbClr>
                  </a:outerShdw>
                </a:effectLst>
              </a:rPr>
              <a:t>languages</a:t>
            </a:r>
            <a:endParaRPr lang="en-US" sz="36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3461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rsbstaff.ednet.ns.ca/derekste/ancient/meditmin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599"/>
            <a:ext cx="8001000" cy="591423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800600" y="2895600"/>
            <a:ext cx="2590800" cy="15240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Balkan topo 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1894"/>
            <a:ext cx="7391400" cy="674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1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850</Words>
  <Application>Microsoft Office PowerPoint</Application>
  <PresentationFormat>On-screen Show (4:3)</PresentationFormat>
  <Paragraphs>115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Ancient Greece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Geography</vt:lpstr>
      <vt:lpstr>Greek Identity: People of Hellas </vt:lpstr>
      <vt:lpstr>PowerPoint Presentation</vt:lpstr>
      <vt:lpstr>PowerPoint Presentation</vt:lpstr>
      <vt:lpstr>PowerPoint Presentation</vt:lpstr>
      <vt:lpstr>Linear B: deciphered 1953</vt:lpstr>
      <vt:lpstr>PowerPoint Presentation</vt:lpstr>
      <vt:lpstr>PowerPoint Presentation</vt:lpstr>
      <vt:lpstr>PowerPoint Presentation</vt:lpstr>
      <vt:lpstr>PowerPoint Presentation</vt:lpstr>
      <vt:lpstr>PowerPoint Presentation</vt:lpstr>
      <vt:lpstr>Political &amp; Cultural  Evolution</vt:lpstr>
      <vt:lpstr>PowerPoint Presentation</vt:lpstr>
      <vt:lpstr>Homer’s Greece,   8th C BCE</vt:lpstr>
      <vt:lpstr>PowerPoint Presentation</vt:lpstr>
      <vt:lpstr>The Poleis: City States</vt:lpstr>
      <vt:lpstr>PowerPoint Presentation</vt:lpstr>
      <vt:lpstr>Athens</vt:lpstr>
      <vt:lpstr>PowerPoint Presentation</vt:lpstr>
      <vt:lpstr>Early Classical Age</vt:lpstr>
      <vt:lpstr>Iron Age</vt:lpstr>
      <vt:lpstr>Athenian Relations</vt:lpstr>
      <vt:lpstr>Greek Golden Age</vt:lpstr>
      <vt:lpstr>Athenian Life</vt:lpstr>
      <vt:lpstr>Classical period </vt:lpstr>
      <vt:lpstr>PowerPoint Presentation</vt:lpstr>
      <vt:lpstr>Archaic Period</vt:lpstr>
      <vt:lpstr>Temple of Zeus west pediment at Olympia</vt:lpstr>
      <vt:lpstr>PowerPoint Presentation</vt:lpstr>
      <vt:lpstr>Greek Classical Age Scientific Understanding</vt:lpstr>
      <vt:lpstr>Family &amp; citizenship</vt:lpstr>
      <vt:lpstr>The Athenian Women’s Role</vt:lpstr>
      <vt:lpstr>Spartan Differences</vt:lpstr>
      <vt:lpstr>City-State Sparta</vt:lpstr>
      <vt:lpstr>Alexander’s Conquest</vt:lpstr>
    </vt:vector>
  </TitlesOfParts>
  <Company>SOCSD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SOCSD User</dc:creator>
  <cp:lastModifiedBy>SOCSD User</cp:lastModifiedBy>
  <cp:revision>55</cp:revision>
  <dcterms:created xsi:type="dcterms:W3CDTF">2013-01-29T15:08:48Z</dcterms:created>
  <dcterms:modified xsi:type="dcterms:W3CDTF">2013-02-12T16:45:26Z</dcterms:modified>
</cp:coreProperties>
</file>