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1" r:id="rId9"/>
    <p:sldId id="262" r:id="rId10"/>
    <p:sldId id="263" r:id="rId11"/>
    <p:sldId id="265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4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3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3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2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9A075-89BF-47E5-9F7C-156B47A10016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E91F-26E1-4F82-B2B3-5740CBBA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8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FqsURsVEm3Bd2M&amp;tbnid=djpxs-v7nY1w_M:&amp;ved=0CAUQjRw&amp;url=http://www.thefullwiki.org/Fustat&amp;ei=FYgaUeCSG6uQ0QHB4oBY&amp;bvm=bv.42261806,d.dmQ&amp;psig=AFQjCNGn3XfG1kGpaJfyM4mE_Yf6Lo8S9w&amp;ust=136077965625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QyjTjvc9qg3MlM&amp;tbnid=s_6C1opAScvzoM:&amp;ved=0CAUQjRw&amp;url=http://ancientcoinsforeducation.org/gallery2/main.php?g2_view=slideshow.Slideshow&amp;g2_itemId=346&amp;ei=TogaUdWlO6m70QHk0IHgBg&amp;bvm=bv.42261806,d.dmQ&amp;psig=AFQjCNEMbm6iwTPOiE9Wr9OyE71n2rCTpw&amp;ust=136077972374553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vYv4B7idcLSMpM&amp;tbnid=jY10NB21tUlQRM:&amp;ved=0CAUQjRw&amp;url=http://filetraffic.eu/s/greek%20legacy%20classical&amp;ei=kogaUaLQI_GX0gHGoIG4CA&amp;bvm=bv.42261806,d.dmQ&amp;psig=AFQjCNEMbm6iwTPOiE9Wr9OyE71n2rCTpw&amp;ust=136077972374553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dH7s7NVvoRzt4M&amp;tbnid=6k0gskEJ1fRfAM:&amp;ved=0CAUQjRw&amp;url=http://archhistdaily.wordpress.com/tag/pharos-lighthouse/&amp;ei=oooaUbDHN4aB0QGGgoHoBA&amp;bvm=bv.42261806,d.dmQ&amp;psig=AFQjCNG7rELN-znfDaiu6X0SbOuuc1Kb1A&amp;ust=136078030523142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/url?sa=i&amp;rct=j&amp;q=&amp;esrc=s&amp;frm=1&amp;source=images&amp;cd=&amp;cad=rja&amp;docid=o1t9N3oeNuOTkM&amp;tbnid=wME1yi5LoUh7CM:&amp;ved=0CAUQjRw&amp;url=http://lofalexandria.blogspot.com/2013/01/the-library-of-alexandria.html&amp;ei=2ooaUci0JKux0QHgnYGACA&amp;bvm=bv.42261806,d.dmQ&amp;psig=AFQjCNEqjpXJG_UmcmKempSvrKRa35BjZw&amp;ust=1360780366131282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frm=1&amp;source=images&amp;cd=&amp;cad=rja&amp;docid=of0bHGrl0hwDGM&amp;tbnid=mxP6WV0H2e_koM:&amp;ved=0CAUQjRw&amp;url=http://www.ancientmacedonia.com/PhilipofMacedon.html&amp;ei=pXIaUdzdOeu00QHN0oH4Cw&amp;bvm=bv.42261806,d.dmQ&amp;psig=AFQjCNGWi4xW9xSR6f_omv4-ivLAuyC0Gw&amp;ust=136077415696414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egWyhZ3CAoBWwM&amp;tbnid=hNvsOEkMoZOBfM:&amp;ved=0CAUQjRw&amp;url=http://www.mitchellteachers.org/WorldHistory/AncientGreece/AlexandertheGreatHeroorVillian.htm&amp;ei=zXMaUZGLEcaO0QGt-4GoDw&amp;bvm=bv.42261806,d.dmQ&amp;psig=AFQjCNFZb9fEby6kL8ZfZNPM6jK61Bk2mQ&amp;ust=136077444178057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9gbH9FJXImNAxM&amp;tbnid=SvMci9zGwE5L8M:&amp;ved=0CAUQjRw&amp;url=http://www.columbia.edu/itc/mealac/pritchett/00maplinks/early/alexander/alexander.html&amp;ei=PnQaUafDJ-e80QGbpoDwAg&amp;bvm=bv.42261806,d.dmQ&amp;psig=AFQjCNHeDzqZ-79ijgU6D4T-Ycqe74ocLA&amp;ust=136077456624881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CpGlOChEQd3HMM&amp;tbnid=nZvBVnRV3KH1OM:&amp;ved=0CAUQjRw&amp;url=http://www.grahamphillips.net/alexander/alexander_2.htm&amp;ei=qIYaUYyZH8jE0AGk7YHADA&amp;bvm=bv.42261806,d.dmQ&amp;psig=AFQjCNHC78rANF3IXpLhWQ2cqwCGX6rqQA&amp;ust=136077927869243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8Xdww4B0umi6qM&amp;tbnid=zmXwtHI_bY0gYM:&amp;ved=0CAUQjRw&amp;url=http://twsanborn.wikispaces.com/2011+Hellenistic+(Jacob,+Emily,+Sofia,+Sophie)&amp;ei=CIcaUev5MfGn0AHO64HgAQ&amp;bvm=bv.42261806,d.dmQ&amp;psig=AFQjCNEjT3SqYaP16pvCj1J_Mp_mJxnFbA&amp;ust=13607793897018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Hellenistic Legacy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105400"/>
            <a:ext cx="5975738" cy="9233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Alexander the Great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6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Ironically, not political, but cultural</a:t>
            </a:r>
            <a:endParaRPr lang="en-US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218" y="2193636"/>
            <a:ext cx="5613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Alexander’s Legacy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1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1560" y="381000"/>
            <a:ext cx="742087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Hellenistic Contributions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images-mediawiki-sites.thefullwiki.org/01/5/9/8/098241410067744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60217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257800" y="1691409"/>
            <a:ext cx="1500640" cy="685800"/>
          </a:xfrm>
          <a:prstGeom prst="ellipse">
            <a:avLst/>
          </a:prstGeom>
          <a:solidFill>
            <a:schemeClr val="accent1">
              <a:alpha val="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://ancientcoinsforeducation.org/gallery2/d/358-3/Hellenistic+World+240BC+Alexander_s+General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" y="1828800"/>
            <a:ext cx="515945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ooksofart.com/wp-content/gallery/greek-art/greek-art-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838200"/>
            <a:ext cx="3757000" cy="44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91911"/>
            <a:ext cx="774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Artistic, Philosophical  &amp; Scientific Accomplishment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1209851"/>
            <a:ext cx="28641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Philosophy…</a:t>
            </a:r>
          </a:p>
          <a:p>
            <a:pPr lvl="1"/>
            <a:r>
              <a:rPr lang="en-US" sz="3200" dirty="0" err="1" smtClean="0"/>
              <a:t>Epicurians</a:t>
            </a:r>
            <a:endParaRPr lang="en-US" sz="3200" dirty="0" smtClean="0"/>
          </a:p>
          <a:p>
            <a:pPr lvl="1"/>
            <a:r>
              <a:rPr lang="en-US" sz="3200" dirty="0" smtClean="0"/>
              <a:t>Cynics</a:t>
            </a:r>
          </a:p>
          <a:p>
            <a:pPr lvl="1"/>
            <a:r>
              <a:rPr lang="en-US" sz="3200" dirty="0" smtClean="0"/>
              <a:t>Stoics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0473" y="3505200"/>
            <a:ext cx="4000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Science…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Aristarchus</a:t>
            </a:r>
            <a:r>
              <a:rPr lang="en-US" b="1" dirty="0" smtClean="0"/>
              <a:t> </a:t>
            </a:r>
            <a:r>
              <a:rPr lang="en-US" b="1" dirty="0"/>
              <a:t>of Samos </a:t>
            </a:r>
            <a:r>
              <a:rPr lang="en-US" b="1" dirty="0" smtClean="0"/>
              <a:t>-called </a:t>
            </a:r>
            <a:r>
              <a:rPr lang="en-US" b="1" dirty="0"/>
              <a:t>the "Hellenistic Copernicus." 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/>
              <a:t>Euclid</a:t>
            </a:r>
            <a:r>
              <a:rPr lang="en-US" b="1" dirty="0"/>
              <a:t> </a:t>
            </a:r>
            <a:r>
              <a:rPr lang="en-US" b="1" dirty="0" smtClean="0"/>
              <a:t> -geometry.-synthesis </a:t>
            </a:r>
            <a:r>
              <a:rPr lang="en-US" b="1" dirty="0"/>
              <a:t>of the discoveries of </a:t>
            </a:r>
            <a:r>
              <a:rPr lang="en-US" b="1" dirty="0" smtClean="0"/>
              <a:t>others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/>
              <a:t>Galen</a:t>
            </a:r>
            <a:r>
              <a:rPr lang="en-US" b="1" dirty="0"/>
              <a:t>, the first to practice human </a:t>
            </a:r>
            <a:r>
              <a:rPr lang="en-US" b="1" dirty="0" smtClean="0"/>
              <a:t>dissection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Archimedes</a:t>
            </a:r>
            <a:r>
              <a:rPr lang="en-US" b="1" dirty="0" smtClean="0"/>
              <a:t>, </a:t>
            </a:r>
            <a:r>
              <a:rPr lang="en-US" i="1" dirty="0"/>
              <a:t>Give me a place to stand on, and I will move the Earth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067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2"/>
                </a:solidFill>
              </a:rPr>
              <a:t>Why? …</a:t>
            </a:r>
          </a:p>
          <a:p>
            <a:r>
              <a:rPr lang="en-US" sz="4000" b="1" i="1" dirty="0" smtClean="0">
                <a:solidFill>
                  <a:schemeClr val="accent2"/>
                </a:solidFill>
              </a:rPr>
              <a:t>Such Success in Cultural Achievements</a:t>
            </a:r>
          </a:p>
          <a:p>
            <a:endParaRPr lang="en-US" sz="28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3200" b="1" dirty="0" smtClean="0"/>
              <a:t>Alexander as patron ($)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b="1" dirty="0" smtClean="0"/>
              <a:t>Intellectual </a:t>
            </a:r>
            <a:r>
              <a:rPr lang="en-US" sz="3200" b="1" dirty="0"/>
              <a:t>inquiry </a:t>
            </a:r>
            <a:r>
              <a:rPr lang="en-US" sz="3200" b="1" dirty="0" smtClean="0"/>
              <a:t>- </a:t>
            </a:r>
            <a:r>
              <a:rPr lang="en-US" sz="3200" b="1" dirty="0"/>
              <a:t>the fusion of </a:t>
            </a:r>
            <a:r>
              <a:rPr lang="en-US" sz="3200" b="1" dirty="0" smtClean="0"/>
              <a:t>Chaldean (Mesopotamia) </a:t>
            </a:r>
            <a:r>
              <a:rPr lang="en-US" sz="3200" b="1" dirty="0"/>
              <a:t>and Egyptian science with the learning of the Greeks. </a:t>
            </a:r>
            <a:endParaRPr lang="en-US" sz="32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3200" b="1" dirty="0" smtClean="0"/>
              <a:t>New </a:t>
            </a:r>
            <a:r>
              <a:rPr lang="en-US" sz="3200" b="1" dirty="0"/>
              <a:t>interest in luxury </a:t>
            </a:r>
            <a:r>
              <a:rPr lang="en-US" sz="3200" b="1" dirty="0" smtClean="0"/>
              <a:t>and </a:t>
            </a:r>
            <a:r>
              <a:rPr lang="en-US" sz="3200" b="1" dirty="0"/>
              <a:t>the demand for practical </a:t>
            </a:r>
            <a:r>
              <a:rPr lang="en-US" sz="3200" b="1" dirty="0" smtClean="0"/>
              <a:t>knowledge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6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archhistdaily.files.wordpress.com/2012/08/phar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016044"/>
            <a:ext cx="4962525" cy="3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The 7 Wonders of the Ancient 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67428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2.bp.blogspot.com/-YDb12aYC53s/UP8ihOmMgWI/AAAAAAAAEDc/i-NUzNoLhOs/s1600/Library+of+Alexandria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4100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Ironically, not 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political, but cultural</a:t>
            </a:r>
          </a:p>
          <a:p>
            <a:endParaRPr lang="en-US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Hellenistic Synthesis: Golden Age</a:t>
            </a:r>
            <a:endParaRPr lang="en-US" sz="5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218" y="2193636"/>
            <a:ext cx="5613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Alexander’s Legacy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1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cientmacedonia.com/AFTER_PHILI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943600" cy="66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itchellteachers.org/WorldHistory/AncientGreece/Images/ConquestsofAlexander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" y="152400"/>
            <a:ext cx="903603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lumbia.edu/itc/mealac/pritchett/00maplinks/early/alexander/journeysmax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6"/>
          <a:stretch/>
        </p:blipFill>
        <p:spPr bwMode="auto">
          <a:xfrm>
            <a:off x="-78319" y="1447800"/>
            <a:ext cx="924038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82418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Alexander slashing the Gordian Knot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historyofmacedonia.org/AncientMacedonia/images/image011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" y="1524000"/>
            <a:ext cx="4679462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istoryofmacedonia.org/AncientMacedonia/images/image013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031895" cy="46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0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3.gstatic.com/images?q=tbn:ANd9GcSL8LHo9wRJaeyPNclA2JvVpO6-Qvt3jCVDVCvYp8W89WArsbIE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3513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2.gstatic.com/images?q=tbn:ANd9GcQu2dSBsujCrjsgHVw5ixuNCBD8d_pPRq7lh8faZmcgZfEvKgv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438400" cy="34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encrypted-tbn0.gstatic.com/images?q=tbn:ANd9GcSPaASpkn5SmZWiFmNhT2K8mRJ-iDWlXa5E0n7Z8hVfGAqS-f9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80100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grahamphillips.net/alexander/Alexander's_Emp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" y="914400"/>
            <a:ext cx="889543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su.edu/markdamen/ClasDram/images/05/MapHellenisticKingdom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5618"/>
            <a:ext cx="879904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Alexander’s Empire </a:t>
            </a:r>
            <a:r>
              <a:rPr lang="en-US" i="1" dirty="0" smtClean="0"/>
              <a:t>after his death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90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140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Alexander’s Empire after his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SOCSD User</dc:creator>
  <cp:lastModifiedBy>SOCSD User</cp:lastModifiedBy>
  <cp:revision>5</cp:revision>
  <dcterms:created xsi:type="dcterms:W3CDTF">2013-02-12T16:40:47Z</dcterms:created>
  <dcterms:modified xsi:type="dcterms:W3CDTF">2013-02-13T19:21:19Z</dcterms:modified>
</cp:coreProperties>
</file>